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 id="2147483828" r:id="rId4"/>
  </p:sldMasterIdLst>
  <p:notesMasterIdLst>
    <p:notesMasterId r:id="rId26"/>
  </p:notesMasterIdLst>
  <p:sldIdLst>
    <p:sldId id="331" r:id="rId5"/>
    <p:sldId id="350" r:id="rId6"/>
    <p:sldId id="338" r:id="rId7"/>
    <p:sldId id="339" r:id="rId8"/>
    <p:sldId id="340" r:id="rId9"/>
    <p:sldId id="351" r:id="rId10"/>
    <p:sldId id="341" r:id="rId11"/>
    <p:sldId id="352" r:id="rId12"/>
    <p:sldId id="353" r:id="rId13"/>
    <p:sldId id="354" r:id="rId14"/>
    <p:sldId id="355" r:id="rId15"/>
    <p:sldId id="348" r:id="rId16"/>
    <p:sldId id="349" r:id="rId17"/>
    <p:sldId id="343" r:id="rId18"/>
    <p:sldId id="256" r:id="rId19"/>
    <p:sldId id="344" r:id="rId20"/>
    <p:sldId id="345" r:id="rId21"/>
    <p:sldId id="346" r:id="rId22"/>
    <p:sldId id="347" r:id="rId23"/>
    <p:sldId id="356" r:id="rId24"/>
    <p:sldId id="30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6196" autoAdjust="0"/>
  </p:normalViewPr>
  <p:slideViewPr>
    <p:cSldViewPr snapToGrid="0" showGuides="1">
      <p:cViewPr varScale="1">
        <p:scale>
          <a:sx n="93" d="100"/>
          <a:sy n="93" d="100"/>
        </p:scale>
        <p:origin x="432" y="6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pPr/>
              <a:t>8/4/2021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pPr/>
              <a:t>‹Nº›</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DO" dirty="0"/>
          </a:p>
        </p:txBody>
      </p:sp>
      <p:sp>
        <p:nvSpPr>
          <p:cNvPr id="4" name="Marcador de número de diapositiva 3"/>
          <p:cNvSpPr>
            <a:spLocks noGrp="1"/>
          </p:cNvSpPr>
          <p:nvPr>
            <p:ph type="sldNum" sz="quarter" idx="5"/>
          </p:nvPr>
        </p:nvSpPr>
        <p:spPr/>
        <p:txBody>
          <a:bodyPr/>
          <a:lstStyle/>
          <a:p>
            <a:fld id="{C05A6995-277D-4C47-B075-AD85F466DE52}" type="slidenum">
              <a:rPr lang="en-US" smtClean="0"/>
              <a:pPr/>
              <a:t>8</a:t>
            </a:fld>
            <a:endParaRPr lang="en-US"/>
          </a:p>
        </p:txBody>
      </p:sp>
    </p:spTree>
    <p:extLst>
      <p:ext uri="{BB962C8B-B14F-4D97-AF65-F5344CB8AC3E}">
        <p14:creationId xmlns:p14="http://schemas.microsoft.com/office/powerpoint/2010/main" val="1461985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A5D12D0-B070-488B-AF29-237EC402E135}" type="datetimeFigureOut">
              <a:rPr lang="es-DO" smtClean="0"/>
              <a:pPr/>
              <a:t>4/8/2021</a:t>
            </a:fld>
            <a:endParaRPr lang="es-DO"/>
          </a:p>
        </p:txBody>
      </p:sp>
      <p:sp>
        <p:nvSpPr>
          <p:cNvPr id="5" name="Footer Placeholder 4"/>
          <p:cNvSpPr>
            <a:spLocks noGrp="1"/>
          </p:cNvSpPr>
          <p:nvPr>
            <p:ph type="ftr" sz="quarter" idx="11"/>
          </p:nvPr>
        </p:nvSpPr>
        <p:spPr/>
        <p:txBody>
          <a:bodyPr/>
          <a:lstStyle/>
          <a:p>
            <a:endParaRPr lang="es-DO"/>
          </a:p>
        </p:txBody>
      </p:sp>
      <p:sp>
        <p:nvSpPr>
          <p:cNvPr id="6" name="Slide Number Placeholder 5"/>
          <p:cNvSpPr>
            <a:spLocks noGrp="1"/>
          </p:cNvSpPr>
          <p:nvPr>
            <p:ph type="sldNum" sz="quarter" idx="12"/>
          </p:nvPr>
        </p:nvSpPr>
        <p:spPr/>
        <p:txBody>
          <a:bodyPr/>
          <a:lstStyle/>
          <a:p>
            <a:fld id="{309D2B04-33D9-4417-9F8B-42974767E8F1}" type="slidenum">
              <a:rPr lang="es-DO" smtClean="0"/>
              <a:pPr/>
              <a:t>‹Nº›</a:t>
            </a:fld>
            <a:endParaRPr lang="es-DO"/>
          </a:p>
        </p:txBody>
      </p:sp>
    </p:spTree>
    <p:extLst>
      <p:ext uri="{BB962C8B-B14F-4D97-AF65-F5344CB8AC3E}">
        <p14:creationId xmlns:p14="http://schemas.microsoft.com/office/powerpoint/2010/main" val="1338866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A5D12D0-B070-488B-AF29-237EC402E135}" type="datetimeFigureOut">
              <a:rPr lang="es-DO" smtClean="0"/>
              <a:pPr/>
              <a:t>4/8/2021</a:t>
            </a:fld>
            <a:endParaRPr lang="es-DO"/>
          </a:p>
        </p:txBody>
      </p:sp>
      <p:sp>
        <p:nvSpPr>
          <p:cNvPr id="5" name="Footer Placeholder 4"/>
          <p:cNvSpPr>
            <a:spLocks noGrp="1"/>
          </p:cNvSpPr>
          <p:nvPr>
            <p:ph type="ftr" sz="quarter" idx="11"/>
          </p:nvPr>
        </p:nvSpPr>
        <p:spPr/>
        <p:txBody>
          <a:bodyPr/>
          <a:lstStyle/>
          <a:p>
            <a:endParaRPr lang="es-DO"/>
          </a:p>
        </p:txBody>
      </p:sp>
      <p:sp>
        <p:nvSpPr>
          <p:cNvPr id="6" name="Slide Number Placeholder 5"/>
          <p:cNvSpPr>
            <a:spLocks noGrp="1"/>
          </p:cNvSpPr>
          <p:nvPr>
            <p:ph type="sldNum" sz="quarter" idx="12"/>
          </p:nvPr>
        </p:nvSpPr>
        <p:spPr/>
        <p:txBody>
          <a:bodyPr/>
          <a:lstStyle/>
          <a:p>
            <a:fld id="{309D2B04-33D9-4417-9F8B-42974767E8F1}" type="slidenum">
              <a:rPr lang="es-DO" smtClean="0"/>
              <a:pPr/>
              <a:t>‹Nº›</a:t>
            </a:fld>
            <a:endParaRPr lang="es-DO"/>
          </a:p>
        </p:txBody>
      </p:sp>
    </p:spTree>
    <p:extLst>
      <p:ext uri="{BB962C8B-B14F-4D97-AF65-F5344CB8AC3E}">
        <p14:creationId xmlns:p14="http://schemas.microsoft.com/office/powerpoint/2010/main" val="3992160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A5D12D0-B070-488B-AF29-237EC402E135}" type="datetimeFigureOut">
              <a:rPr lang="es-DO" smtClean="0"/>
              <a:pPr/>
              <a:t>4/8/2021</a:t>
            </a:fld>
            <a:endParaRPr lang="es-DO"/>
          </a:p>
        </p:txBody>
      </p:sp>
      <p:sp>
        <p:nvSpPr>
          <p:cNvPr id="5" name="Footer Placeholder 4"/>
          <p:cNvSpPr>
            <a:spLocks noGrp="1"/>
          </p:cNvSpPr>
          <p:nvPr>
            <p:ph type="ftr" sz="quarter" idx="11"/>
          </p:nvPr>
        </p:nvSpPr>
        <p:spPr/>
        <p:txBody>
          <a:bodyPr/>
          <a:lstStyle/>
          <a:p>
            <a:endParaRPr lang="es-DO"/>
          </a:p>
        </p:txBody>
      </p:sp>
      <p:sp>
        <p:nvSpPr>
          <p:cNvPr id="6" name="Slide Number Placeholder 5"/>
          <p:cNvSpPr>
            <a:spLocks noGrp="1"/>
          </p:cNvSpPr>
          <p:nvPr>
            <p:ph type="sldNum" sz="quarter" idx="12"/>
          </p:nvPr>
        </p:nvSpPr>
        <p:spPr/>
        <p:txBody>
          <a:bodyPr/>
          <a:lstStyle/>
          <a:p>
            <a:fld id="{309D2B04-33D9-4417-9F8B-42974767E8F1}" type="slidenum">
              <a:rPr lang="es-DO" smtClean="0"/>
              <a:pPr/>
              <a:t>‹Nº›</a:t>
            </a:fld>
            <a:endParaRPr lang="es-DO"/>
          </a:p>
        </p:txBody>
      </p:sp>
    </p:spTree>
    <p:extLst>
      <p:ext uri="{BB962C8B-B14F-4D97-AF65-F5344CB8AC3E}">
        <p14:creationId xmlns:p14="http://schemas.microsoft.com/office/powerpoint/2010/main" val="1258351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A5D12D0-B070-488B-AF29-237EC402E135}" type="datetimeFigureOut">
              <a:rPr lang="es-DO" smtClean="0"/>
              <a:pPr/>
              <a:t>4/8/2021</a:t>
            </a:fld>
            <a:endParaRPr lang="es-DO"/>
          </a:p>
        </p:txBody>
      </p:sp>
      <p:sp>
        <p:nvSpPr>
          <p:cNvPr id="6" name="Footer Placeholder 5"/>
          <p:cNvSpPr>
            <a:spLocks noGrp="1"/>
          </p:cNvSpPr>
          <p:nvPr>
            <p:ph type="ftr" sz="quarter" idx="11"/>
          </p:nvPr>
        </p:nvSpPr>
        <p:spPr/>
        <p:txBody>
          <a:bodyPr/>
          <a:lstStyle/>
          <a:p>
            <a:endParaRPr lang="es-DO"/>
          </a:p>
        </p:txBody>
      </p:sp>
      <p:sp>
        <p:nvSpPr>
          <p:cNvPr id="7" name="Slide Number Placeholder 6"/>
          <p:cNvSpPr>
            <a:spLocks noGrp="1"/>
          </p:cNvSpPr>
          <p:nvPr>
            <p:ph type="sldNum" sz="quarter" idx="12"/>
          </p:nvPr>
        </p:nvSpPr>
        <p:spPr/>
        <p:txBody>
          <a:bodyPr/>
          <a:lstStyle/>
          <a:p>
            <a:fld id="{309D2B04-33D9-4417-9F8B-42974767E8F1}" type="slidenum">
              <a:rPr lang="es-DO" smtClean="0"/>
              <a:pPr/>
              <a:t>‹Nº›</a:t>
            </a:fld>
            <a:endParaRPr lang="es-DO"/>
          </a:p>
        </p:txBody>
      </p:sp>
    </p:spTree>
    <p:extLst>
      <p:ext uri="{BB962C8B-B14F-4D97-AF65-F5344CB8AC3E}">
        <p14:creationId xmlns:p14="http://schemas.microsoft.com/office/powerpoint/2010/main" val="2275766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A5D12D0-B070-488B-AF29-237EC402E135}" type="datetimeFigureOut">
              <a:rPr lang="es-DO" smtClean="0"/>
              <a:pPr/>
              <a:t>4/8/2021</a:t>
            </a:fld>
            <a:endParaRPr lang="es-DO"/>
          </a:p>
        </p:txBody>
      </p:sp>
      <p:sp>
        <p:nvSpPr>
          <p:cNvPr id="8" name="Footer Placeholder 7"/>
          <p:cNvSpPr>
            <a:spLocks noGrp="1"/>
          </p:cNvSpPr>
          <p:nvPr>
            <p:ph type="ftr" sz="quarter" idx="11"/>
          </p:nvPr>
        </p:nvSpPr>
        <p:spPr/>
        <p:txBody>
          <a:bodyPr/>
          <a:lstStyle/>
          <a:p>
            <a:endParaRPr lang="es-DO"/>
          </a:p>
        </p:txBody>
      </p:sp>
      <p:sp>
        <p:nvSpPr>
          <p:cNvPr id="9" name="Slide Number Placeholder 8"/>
          <p:cNvSpPr>
            <a:spLocks noGrp="1"/>
          </p:cNvSpPr>
          <p:nvPr>
            <p:ph type="sldNum" sz="quarter" idx="12"/>
          </p:nvPr>
        </p:nvSpPr>
        <p:spPr/>
        <p:txBody>
          <a:bodyPr/>
          <a:lstStyle/>
          <a:p>
            <a:fld id="{309D2B04-33D9-4417-9F8B-42974767E8F1}" type="slidenum">
              <a:rPr lang="es-DO" smtClean="0"/>
              <a:pPr/>
              <a:t>‹Nº›</a:t>
            </a:fld>
            <a:endParaRPr lang="es-DO"/>
          </a:p>
        </p:txBody>
      </p:sp>
    </p:spTree>
    <p:extLst>
      <p:ext uri="{BB962C8B-B14F-4D97-AF65-F5344CB8AC3E}">
        <p14:creationId xmlns:p14="http://schemas.microsoft.com/office/powerpoint/2010/main" val="4030536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9A5D12D0-B070-488B-AF29-237EC402E135}" type="datetimeFigureOut">
              <a:rPr lang="es-DO" smtClean="0"/>
              <a:pPr/>
              <a:t>4/8/2021</a:t>
            </a:fld>
            <a:endParaRPr lang="es-DO"/>
          </a:p>
        </p:txBody>
      </p:sp>
      <p:sp>
        <p:nvSpPr>
          <p:cNvPr id="5" name="Footer Placeholder 3"/>
          <p:cNvSpPr>
            <a:spLocks noGrp="1"/>
          </p:cNvSpPr>
          <p:nvPr>
            <p:ph type="ftr" sz="quarter" idx="11"/>
          </p:nvPr>
        </p:nvSpPr>
        <p:spPr/>
        <p:txBody>
          <a:bodyPr/>
          <a:lstStyle/>
          <a:p>
            <a:endParaRPr lang="es-DO"/>
          </a:p>
        </p:txBody>
      </p:sp>
      <p:sp>
        <p:nvSpPr>
          <p:cNvPr id="6" name="Slide Number Placeholder 4"/>
          <p:cNvSpPr>
            <a:spLocks noGrp="1"/>
          </p:cNvSpPr>
          <p:nvPr>
            <p:ph type="sldNum" sz="quarter" idx="12"/>
          </p:nvPr>
        </p:nvSpPr>
        <p:spPr/>
        <p:txBody>
          <a:bodyPr/>
          <a:lstStyle/>
          <a:p>
            <a:fld id="{309D2B04-33D9-4417-9F8B-42974767E8F1}" type="slidenum">
              <a:rPr lang="es-DO" smtClean="0"/>
              <a:pPr/>
              <a:t>‹Nº›</a:t>
            </a:fld>
            <a:endParaRPr lang="es-DO"/>
          </a:p>
        </p:txBody>
      </p:sp>
    </p:spTree>
    <p:extLst>
      <p:ext uri="{BB962C8B-B14F-4D97-AF65-F5344CB8AC3E}">
        <p14:creationId xmlns:p14="http://schemas.microsoft.com/office/powerpoint/2010/main" val="15544579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A5D12D0-B070-488B-AF29-237EC402E135}" type="datetimeFigureOut">
              <a:rPr lang="es-DO" smtClean="0"/>
              <a:pPr/>
              <a:t>4/8/2021</a:t>
            </a:fld>
            <a:endParaRPr lang="es-DO"/>
          </a:p>
        </p:txBody>
      </p:sp>
      <p:sp>
        <p:nvSpPr>
          <p:cNvPr id="5" name="Footer Placeholder 2"/>
          <p:cNvSpPr>
            <a:spLocks noGrp="1"/>
          </p:cNvSpPr>
          <p:nvPr>
            <p:ph type="ftr" sz="quarter" idx="11"/>
          </p:nvPr>
        </p:nvSpPr>
        <p:spPr/>
        <p:txBody>
          <a:bodyPr/>
          <a:lstStyle/>
          <a:p>
            <a:endParaRPr lang="es-DO"/>
          </a:p>
        </p:txBody>
      </p:sp>
      <p:sp>
        <p:nvSpPr>
          <p:cNvPr id="6" name="Slide Number Placeholder 3"/>
          <p:cNvSpPr>
            <a:spLocks noGrp="1"/>
          </p:cNvSpPr>
          <p:nvPr>
            <p:ph type="sldNum" sz="quarter" idx="12"/>
          </p:nvPr>
        </p:nvSpPr>
        <p:spPr/>
        <p:txBody>
          <a:bodyPr/>
          <a:lstStyle/>
          <a:p>
            <a:fld id="{309D2B04-33D9-4417-9F8B-42974767E8F1}" type="slidenum">
              <a:rPr lang="es-DO" smtClean="0"/>
              <a:pPr/>
              <a:t>‹Nº›</a:t>
            </a:fld>
            <a:endParaRPr lang="es-DO"/>
          </a:p>
        </p:txBody>
      </p:sp>
    </p:spTree>
    <p:extLst>
      <p:ext uri="{BB962C8B-B14F-4D97-AF65-F5344CB8AC3E}">
        <p14:creationId xmlns:p14="http://schemas.microsoft.com/office/powerpoint/2010/main" val="391916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9A5D12D0-B070-488B-AF29-237EC402E135}" type="datetimeFigureOut">
              <a:rPr lang="es-DO" smtClean="0"/>
              <a:pPr/>
              <a:t>4/8/2021</a:t>
            </a:fld>
            <a:endParaRPr lang="es-DO"/>
          </a:p>
        </p:txBody>
      </p:sp>
      <p:sp>
        <p:nvSpPr>
          <p:cNvPr id="5" name="Footer Placeholder 5"/>
          <p:cNvSpPr>
            <a:spLocks noGrp="1"/>
          </p:cNvSpPr>
          <p:nvPr>
            <p:ph type="ftr" sz="quarter" idx="11"/>
          </p:nvPr>
        </p:nvSpPr>
        <p:spPr/>
        <p:txBody>
          <a:bodyPr/>
          <a:lstStyle/>
          <a:p>
            <a:endParaRPr lang="es-DO"/>
          </a:p>
        </p:txBody>
      </p:sp>
      <p:sp>
        <p:nvSpPr>
          <p:cNvPr id="6" name="Slide Number Placeholder 6"/>
          <p:cNvSpPr>
            <a:spLocks noGrp="1"/>
          </p:cNvSpPr>
          <p:nvPr>
            <p:ph type="sldNum" sz="quarter" idx="12"/>
          </p:nvPr>
        </p:nvSpPr>
        <p:spPr/>
        <p:txBody>
          <a:bodyPr/>
          <a:lstStyle/>
          <a:p>
            <a:fld id="{309D2B04-33D9-4417-9F8B-42974767E8F1}" type="slidenum">
              <a:rPr lang="es-DO" smtClean="0"/>
              <a:pPr/>
              <a:t>‹Nº›</a:t>
            </a:fld>
            <a:endParaRPr lang="es-DO"/>
          </a:p>
        </p:txBody>
      </p:sp>
    </p:spTree>
    <p:extLst>
      <p:ext uri="{BB962C8B-B14F-4D97-AF65-F5344CB8AC3E}">
        <p14:creationId xmlns:p14="http://schemas.microsoft.com/office/powerpoint/2010/main" val="690248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A5D12D0-B070-488B-AF29-237EC402E135}" type="datetimeFigureOut">
              <a:rPr lang="es-DO" smtClean="0"/>
              <a:pPr/>
              <a:t>4/8/2021</a:t>
            </a:fld>
            <a:endParaRPr lang="es-DO"/>
          </a:p>
        </p:txBody>
      </p:sp>
      <p:sp>
        <p:nvSpPr>
          <p:cNvPr id="6" name="Footer Placeholder 5"/>
          <p:cNvSpPr>
            <a:spLocks noGrp="1"/>
          </p:cNvSpPr>
          <p:nvPr>
            <p:ph type="ftr" sz="quarter" idx="11"/>
          </p:nvPr>
        </p:nvSpPr>
        <p:spPr/>
        <p:txBody>
          <a:bodyPr/>
          <a:lstStyle/>
          <a:p>
            <a:endParaRPr lang="es-DO"/>
          </a:p>
        </p:txBody>
      </p:sp>
      <p:sp>
        <p:nvSpPr>
          <p:cNvPr id="7" name="Slide Number Placeholder 6"/>
          <p:cNvSpPr>
            <a:spLocks noGrp="1"/>
          </p:cNvSpPr>
          <p:nvPr>
            <p:ph type="sldNum" sz="quarter" idx="12"/>
          </p:nvPr>
        </p:nvSpPr>
        <p:spPr/>
        <p:txBody>
          <a:bodyPr/>
          <a:lstStyle/>
          <a:p>
            <a:fld id="{309D2B04-33D9-4417-9F8B-42974767E8F1}" type="slidenum">
              <a:rPr lang="es-DO" smtClean="0"/>
              <a:pPr/>
              <a:t>‹Nº›</a:t>
            </a:fld>
            <a:endParaRPr lang="es-DO"/>
          </a:p>
        </p:txBody>
      </p:sp>
    </p:spTree>
    <p:extLst>
      <p:ext uri="{BB962C8B-B14F-4D97-AF65-F5344CB8AC3E}">
        <p14:creationId xmlns:p14="http://schemas.microsoft.com/office/powerpoint/2010/main" val="17463046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8624D31-43A5-475A-80CF-332C9F6DCF35}" type="datetimeFigureOut">
              <a:rPr lang="en-US" smtClean="0"/>
              <a:pPr/>
              <a:t>8/4/2021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007173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8624D31-43A5-475A-80CF-332C9F6DCF35}" type="datetimeFigureOut">
              <a:rPr lang="en-US" smtClean="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4054477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‹Nº›</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018044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8624D31-43A5-475A-80CF-332C9F6DCF35}" type="datetimeFigureOut">
              <a:rPr lang="en-US" smtClean="0"/>
              <a:pPr/>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741121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624D31-43A5-475A-80CF-332C9F6DCF35}" type="datetimeFigureOut">
              <a:rPr lang="en-US" smtClean="0"/>
              <a:pPr/>
              <a:t>8/4/2021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188231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624D31-43A5-475A-80CF-332C9F6DCF35}" type="datetimeFigureOut">
              <a:rPr lang="en-US" smtClean="0"/>
              <a:pPr/>
              <a:t>8/4/2021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81694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A5D12D0-B070-488B-AF29-237EC402E135}" type="datetimeFigureOut">
              <a:rPr lang="es-DO" smtClean="0"/>
              <a:pPr/>
              <a:t>4/8/2021</a:t>
            </a:fld>
            <a:endParaRPr lang="es-DO"/>
          </a:p>
        </p:txBody>
      </p:sp>
      <p:sp>
        <p:nvSpPr>
          <p:cNvPr id="5" name="Footer Placeholder 4"/>
          <p:cNvSpPr>
            <a:spLocks noGrp="1"/>
          </p:cNvSpPr>
          <p:nvPr>
            <p:ph type="ftr" sz="quarter" idx="11"/>
          </p:nvPr>
        </p:nvSpPr>
        <p:spPr/>
        <p:txBody>
          <a:bodyPr/>
          <a:lstStyle/>
          <a:p>
            <a:endParaRPr lang="es-DO"/>
          </a:p>
        </p:txBody>
      </p:sp>
      <p:sp>
        <p:nvSpPr>
          <p:cNvPr id="6" name="Slide Number Placeholder 5"/>
          <p:cNvSpPr>
            <a:spLocks noGrp="1"/>
          </p:cNvSpPr>
          <p:nvPr>
            <p:ph type="sldNum" sz="quarter" idx="12"/>
          </p:nvPr>
        </p:nvSpPr>
        <p:spPr/>
        <p:txBody>
          <a:bodyPr/>
          <a:lstStyle/>
          <a:p>
            <a:fld id="{309D2B04-33D9-4417-9F8B-42974767E8F1}" type="slidenum">
              <a:rPr lang="es-DO" smtClean="0"/>
              <a:pPr/>
              <a:t>‹Nº›</a:t>
            </a:fld>
            <a:endParaRPr lang="es-DO"/>
          </a:p>
        </p:txBody>
      </p:sp>
    </p:spTree>
    <p:extLst>
      <p:ext uri="{BB962C8B-B14F-4D97-AF65-F5344CB8AC3E}">
        <p14:creationId xmlns:p14="http://schemas.microsoft.com/office/powerpoint/2010/main" val="35619663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A5D12D0-B070-488B-AF29-237EC402E135}" type="datetimeFigureOut">
              <a:rPr lang="es-DO" smtClean="0"/>
              <a:pPr/>
              <a:t>4/8/2021</a:t>
            </a:fld>
            <a:endParaRPr lang="es-DO"/>
          </a:p>
        </p:txBody>
      </p:sp>
      <p:sp>
        <p:nvSpPr>
          <p:cNvPr id="5" name="Footer Placeholder 4"/>
          <p:cNvSpPr>
            <a:spLocks noGrp="1"/>
          </p:cNvSpPr>
          <p:nvPr>
            <p:ph type="ftr" sz="quarter" idx="11"/>
          </p:nvPr>
        </p:nvSpPr>
        <p:spPr/>
        <p:txBody>
          <a:bodyPr/>
          <a:lstStyle/>
          <a:p>
            <a:endParaRPr lang="es-DO"/>
          </a:p>
        </p:txBody>
      </p:sp>
      <p:sp>
        <p:nvSpPr>
          <p:cNvPr id="6" name="Slide Number Placeholder 5"/>
          <p:cNvSpPr>
            <a:spLocks noGrp="1"/>
          </p:cNvSpPr>
          <p:nvPr>
            <p:ph type="sldNum" sz="quarter" idx="12"/>
          </p:nvPr>
        </p:nvSpPr>
        <p:spPr/>
        <p:txBody>
          <a:bodyPr/>
          <a:lstStyle/>
          <a:p>
            <a:fld id="{309D2B04-33D9-4417-9F8B-42974767E8F1}" type="slidenum">
              <a:rPr lang="es-DO" smtClean="0"/>
              <a:pPr/>
              <a:t>‹Nº›</a:t>
            </a:fld>
            <a:endParaRPr lang="es-DO"/>
          </a:p>
        </p:txBody>
      </p:sp>
    </p:spTree>
    <p:extLst>
      <p:ext uri="{BB962C8B-B14F-4D97-AF65-F5344CB8AC3E}">
        <p14:creationId xmlns:p14="http://schemas.microsoft.com/office/powerpoint/2010/main" val="2326706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40815560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2866898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2.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5.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4.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7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cstate="print">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pPr/>
              <a:t>8/4/2021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‹Nº›</a:t>
            </a:fld>
            <a:endParaRPr lang="en-US" dirty="0"/>
          </a:p>
        </p:txBody>
      </p:sp>
    </p:spTree>
    <p:extLst>
      <p:ext uri="{BB962C8B-B14F-4D97-AF65-F5344CB8AC3E}">
        <p14:creationId xmlns:p14="http://schemas.microsoft.com/office/powerpoint/2010/main" val="3510391874"/>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3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emf"/><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1.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227745-A39A-4E4F-B826-03D30F35EB0D}"/>
              </a:ext>
            </a:extLst>
          </p:cNvPr>
          <p:cNvGrpSpPr/>
          <p:nvPr/>
        </p:nvGrpSpPr>
        <p:grpSpPr>
          <a:xfrm>
            <a:off x="-211043" y="242749"/>
            <a:ext cx="3451519" cy="2538224"/>
            <a:chOff x="-211043" y="242749"/>
            <a:chExt cx="3451519" cy="2538224"/>
          </a:xfrm>
        </p:grpSpPr>
        <p:grpSp>
          <p:nvGrpSpPr>
            <p:cNvPr id="115" name="Group 114">
              <a:extLst>
                <a:ext uri="{FF2B5EF4-FFF2-40B4-BE49-F238E27FC236}">
                  <a16:creationId xmlns:a16="http://schemas.microsoft.com/office/drawing/2014/main" id="{ED98EE80-DEDE-430B-935C-DB5A307EB381}"/>
                </a:ext>
              </a:extLst>
            </p:cNvPr>
            <p:cNvGrpSpPr/>
            <p:nvPr/>
          </p:nvGrpSpPr>
          <p:grpSpPr>
            <a:xfrm rot="18821504" flipH="1">
              <a:off x="2536016" y="1987747"/>
              <a:ext cx="830987" cy="577933"/>
              <a:chOff x="5405974" y="1533288"/>
              <a:chExt cx="611040" cy="424965"/>
            </a:xfrm>
          </p:grpSpPr>
          <p:sp>
            <p:nvSpPr>
              <p:cNvPr id="117" name="Trapezoid 116">
                <a:extLst>
                  <a:ext uri="{FF2B5EF4-FFF2-40B4-BE49-F238E27FC236}">
                    <a16:creationId xmlns:a16="http://schemas.microsoft.com/office/drawing/2014/main" id="{BB555E24-6D38-4A4A-861D-6AF072B96FAC}"/>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rapezoid 115">
                <a:extLst>
                  <a:ext uri="{FF2B5EF4-FFF2-40B4-BE49-F238E27FC236}">
                    <a16:creationId xmlns:a16="http://schemas.microsoft.com/office/drawing/2014/main" id="{A7D9085C-2B58-4F88-9B08-2B2F4B0DBF73}"/>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apezoid 117">
                <a:extLst>
                  <a:ext uri="{FF2B5EF4-FFF2-40B4-BE49-F238E27FC236}">
                    <a16:creationId xmlns:a16="http://schemas.microsoft.com/office/drawing/2014/main" id="{E698BC45-A595-4DD2-87C7-3302FA8BE798}"/>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apezoid 118">
                <a:extLst>
                  <a:ext uri="{FF2B5EF4-FFF2-40B4-BE49-F238E27FC236}">
                    <a16:creationId xmlns:a16="http://schemas.microsoft.com/office/drawing/2014/main" id="{5A89F4B4-1ED6-4282-BAE7-5107B2DD9024}"/>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apezoid 119">
                <a:extLst>
                  <a:ext uri="{FF2B5EF4-FFF2-40B4-BE49-F238E27FC236}">
                    <a16:creationId xmlns:a16="http://schemas.microsoft.com/office/drawing/2014/main" id="{9DE2CED2-AEEB-4346-B8BA-39D5C9F008E3}"/>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CA86DA89-BF25-4B2F-B746-19009E28529A}"/>
                </a:ext>
              </a:extLst>
            </p:cNvPr>
            <p:cNvGrpSpPr/>
            <p:nvPr/>
          </p:nvGrpSpPr>
          <p:grpSpPr>
            <a:xfrm rot="20700986">
              <a:off x="-211043" y="561627"/>
              <a:ext cx="688855" cy="2063532"/>
              <a:chOff x="391500" y="630207"/>
              <a:chExt cx="531845" cy="1593193"/>
            </a:xfrm>
          </p:grpSpPr>
          <p:sp>
            <p:nvSpPr>
              <p:cNvPr id="108" name="Rectangle: Rounded Corners 107">
                <a:extLst>
                  <a:ext uri="{FF2B5EF4-FFF2-40B4-BE49-F238E27FC236}">
                    <a16:creationId xmlns:a16="http://schemas.microsoft.com/office/drawing/2014/main" id="{A31B3607-BD19-4C4C-B903-0E09D92762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5E0AD24E-7646-4E0E-B33F-FBCA5E5E3A55}"/>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DCDE1FC3-06F7-42CE-9911-5FEC1436C053}"/>
                </a:ext>
              </a:extLst>
            </p:cNvPr>
            <p:cNvGrpSpPr/>
            <p:nvPr/>
          </p:nvGrpSpPr>
          <p:grpSpPr>
            <a:xfrm rot="14601445">
              <a:off x="1150919" y="215556"/>
              <a:ext cx="729571" cy="2548346"/>
              <a:chOff x="391500" y="630207"/>
              <a:chExt cx="531845" cy="1593193"/>
            </a:xfrm>
          </p:grpSpPr>
          <p:sp>
            <p:nvSpPr>
              <p:cNvPr id="63" name="Rectangle: Rounded Corners 62">
                <a:extLst>
                  <a:ext uri="{FF2B5EF4-FFF2-40B4-BE49-F238E27FC236}">
                    <a16:creationId xmlns:a16="http://schemas.microsoft.com/office/drawing/2014/main" id="{0A650D8B-2C6F-4CAD-B6D5-FE7BDEFD4CE7}"/>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4D8DB57F-27AE-4641-A856-C26060E5CCAA}"/>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510D57C7-999C-42DA-AF11-D48981C22307}"/>
                </a:ext>
              </a:extLst>
            </p:cNvPr>
            <p:cNvSpPr/>
            <p:nvPr/>
          </p:nvSpPr>
          <p:spPr>
            <a:xfrm>
              <a:off x="182294" y="1854426"/>
              <a:ext cx="926547" cy="926547"/>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83077C34-CBAE-4645-92CD-6DF20774BB54}"/>
                </a:ext>
              </a:extLst>
            </p:cNvPr>
            <p:cNvSpPr/>
            <p:nvPr/>
          </p:nvSpPr>
          <p:spPr>
            <a:xfrm>
              <a:off x="282221" y="1954353"/>
              <a:ext cx="726695" cy="726695"/>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7183266-7827-4E9F-84EA-469E59172608}"/>
                </a:ext>
              </a:extLst>
            </p:cNvPr>
            <p:cNvSpPr/>
            <p:nvPr/>
          </p:nvSpPr>
          <p:spPr>
            <a:xfrm>
              <a:off x="464259" y="2137337"/>
              <a:ext cx="362617" cy="36072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a:extLst>
                <a:ext uri="{FF2B5EF4-FFF2-40B4-BE49-F238E27FC236}">
                  <a16:creationId xmlns:a16="http://schemas.microsoft.com/office/drawing/2014/main" id="{76CA7BCC-4553-4E37-AEA2-3EB99A1C138A}"/>
                </a:ext>
              </a:extLst>
            </p:cNvPr>
            <p:cNvSpPr/>
            <p:nvPr/>
          </p:nvSpPr>
          <p:spPr>
            <a:xfrm>
              <a:off x="585218" y="2257350"/>
              <a:ext cx="120700" cy="1207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E7962633-7205-4392-AE46-2DCD52369CED}"/>
                </a:ext>
              </a:extLst>
            </p:cNvPr>
            <p:cNvGrpSpPr/>
            <p:nvPr/>
          </p:nvGrpSpPr>
          <p:grpSpPr>
            <a:xfrm rot="8720915">
              <a:off x="2465418" y="429474"/>
              <a:ext cx="606909" cy="1518446"/>
              <a:chOff x="4130254" y="650162"/>
              <a:chExt cx="502274" cy="1664988"/>
            </a:xfrm>
            <a:solidFill>
              <a:schemeClr val="accent2"/>
            </a:solidFill>
          </p:grpSpPr>
          <p:sp>
            <p:nvSpPr>
              <p:cNvPr id="71" name="Trapezoid 70">
                <a:extLst>
                  <a:ext uri="{FF2B5EF4-FFF2-40B4-BE49-F238E27FC236}">
                    <a16:creationId xmlns:a16="http://schemas.microsoft.com/office/drawing/2014/main" id="{F7579618-1C24-40C8-A27D-763A2EDC201E}"/>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apezoid 94">
                <a:extLst>
                  <a:ext uri="{FF2B5EF4-FFF2-40B4-BE49-F238E27FC236}">
                    <a16:creationId xmlns:a16="http://schemas.microsoft.com/office/drawing/2014/main" id="{105B8F30-72EC-476F-BEF8-7534C575E875}"/>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6E1A9330-7C3E-42EF-9689-A307053E150C}"/>
                </a:ext>
              </a:extLst>
            </p:cNvPr>
            <p:cNvGrpSpPr/>
            <p:nvPr/>
          </p:nvGrpSpPr>
          <p:grpSpPr>
            <a:xfrm>
              <a:off x="1986951" y="242749"/>
              <a:ext cx="770532" cy="770532"/>
              <a:chOff x="121429" y="411152"/>
              <a:chExt cx="607378" cy="607378"/>
            </a:xfrm>
          </p:grpSpPr>
          <p:sp>
            <p:nvSpPr>
              <p:cNvPr id="103" name="Oval 102">
                <a:extLst>
                  <a:ext uri="{FF2B5EF4-FFF2-40B4-BE49-F238E27FC236}">
                    <a16:creationId xmlns:a16="http://schemas.microsoft.com/office/drawing/2014/main" id="{C767F0B7-D8C1-4D35-AD36-EBAAE3837800}"/>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C91E6EC7-EAD1-4E13-93D7-56F5A0CC4EDF}"/>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3822756-2E6A-4C01-B51C-7B5998A2AA43}"/>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Oval 105">
                <a:extLst>
                  <a:ext uri="{FF2B5EF4-FFF2-40B4-BE49-F238E27FC236}">
                    <a16:creationId xmlns:a16="http://schemas.microsoft.com/office/drawing/2014/main" id="{5FB5A917-5A10-4B61-AECD-DF53363D1AD8}"/>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B709E326-94C9-4F3D-9DF9-72EE68F8DD51}"/>
              </a:ext>
            </a:extLst>
          </p:cNvPr>
          <p:cNvGrpSpPr/>
          <p:nvPr/>
        </p:nvGrpSpPr>
        <p:grpSpPr>
          <a:xfrm>
            <a:off x="9069470" y="2982614"/>
            <a:ext cx="3046078" cy="3734081"/>
            <a:chOff x="9087758" y="3138062"/>
            <a:chExt cx="3046078" cy="3734081"/>
          </a:xfrm>
        </p:grpSpPr>
        <p:grpSp>
          <p:nvGrpSpPr>
            <p:cNvPr id="136" name="Group 135">
              <a:extLst>
                <a:ext uri="{FF2B5EF4-FFF2-40B4-BE49-F238E27FC236}">
                  <a16:creationId xmlns:a16="http://schemas.microsoft.com/office/drawing/2014/main" id="{E34B25F4-A622-4E94-91F2-EE926E055A3A}"/>
                </a:ext>
              </a:extLst>
            </p:cNvPr>
            <p:cNvGrpSpPr/>
            <p:nvPr/>
          </p:nvGrpSpPr>
          <p:grpSpPr>
            <a:xfrm rot="2947662" flipH="1">
              <a:off x="9383082" y="3263151"/>
              <a:ext cx="827730" cy="577552"/>
              <a:chOff x="5405974" y="1533288"/>
              <a:chExt cx="608646" cy="424685"/>
            </a:xfrm>
          </p:grpSpPr>
          <p:sp>
            <p:nvSpPr>
              <p:cNvPr id="140" name="Trapezoid 139">
                <a:extLst>
                  <a:ext uri="{FF2B5EF4-FFF2-40B4-BE49-F238E27FC236}">
                    <a16:creationId xmlns:a16="http://schemas.microsoft.com/office/drawing/2014/main" id="{8CF2E195-A136-4A42-B1B4-0B0148CDFE1A}"/>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rapezoid 140">
                <a:extLst>
                  <a:ext uri="{FF2B5EF4-FFF2-40B4-BE49-F238E27FC236}">
                    <a16:creationId xmlns:a16="http://schemas.microsoft.com/office/drawing/2014/main" id="{0B124FED-97B6-4F06-9731-9D29B0561BC7}"/>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rapezoid 141">
                <a:extLst>
                  <a:ext uri="{FF2B5EF4-FFF2-40B4-BE49-F238E27FC236}">
                    <a16:creationId xmlns:a16="http://schemas.microsoft.com/office/drawing/2014/main" id="{0EA6782A-0670-41FA-9AE6-7B65C293465D}"/>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rapezoid 142">
                <a:extLst>
                  <a:ext uri="{FF2B5EF4-FFF2-40B4-BE49-F238E27FC236}">
                    <a16:creationId xmlns:a16="http://schemas.microsoft.com/office/drawing/2014/main" id="{04327686-E7B8-4F3B-9E28-57504EB680B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rapezoid 143">
                <a:extLst>
                  <a:ext uri="{FF2B5EF4-FFF2-40B4-BE49-F238E27FC236}">
                    <a16:creationId xmlns:a16="http://schemas.microsoft.com/office/drawing/2014/main" id="{3337CC3D-84B2-4AD8-B61E-01ED6854D66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79385788-1A56-4FAA-99BB-4D1E186F07D4}"/>
                </a:ext>
              </a:extLst>
            </p:cNvPr>
            <p:cNvGrpSpPr/>
            <p:nvPr/>
          </p:nvGrpSpPr>
          <p:grpSpPr>
            <a:xfrm rot="7415005" flipH="1">
              <a:off x="9775096" y="5495950"/>
              <a:ext cx="688855" cy="2063532"/>
              <a:chOff x="391500" y="630207"/>
              <a:chExt cx="531845" cy="1593193"/>
            </a:xfrm>
          </p:grpSpPr>
          <p:sp>
            <p:nvSpPr>
              <p:cNvPr id="162" name="Rectangle: Rounded Corners 161">
                <a:extLst>
                  <a:ext uri="{FF2B5EF4-FFF2-40B4-BE49-F238E27FC236}">
                    <a16:creationId xmlns:a16="http://schemas.microsoft.com/office/drawing/2014/main" id="{21F8A59E-C6F6-4724-87EE-8E94B37F3C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0A417290-EEF9-41B0-B262-7A482058F11B}"/>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5D84579D-4389-4EC7-A4CB-9681E03F82B8}"/>
                </a:ext>
              </a:extLst>
            </p:cNvPr>
            <p:cNvGrpSpPr/>
            <p:nvPr/>
          </p:nvGrpSpPr>
          <p:grpSpPr>
            <a:xfrm rot="13514546" flipH="1">
              <a:off x="10293888" y="3976487"/>
              <a:ext cx="729571" cy="2548346"/>
              <a:chOff x="391500" y="630207"/>
              <a:chExt cx="531845" cy="1593193"/>
            </a:xfrm>
          </p:grpSpPr>
          <p:sp>
            <p:nvSpPr>
              <p:cNvPr id="160" name="Rectangle: Rounded Corners 159">
                <a:extLst>
                  <a:ext uri="{FF2B5EF4-FFF2-40B4-BE49-F238E27FC236}">
                    <a16:creationId xmlns:a16="http://schemas.microsoft.com/office/drawing/2014/main" id="{1267AEE3-0B9A-4F04-9A01-D73730080DA0}"/>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D2EC9984-CBE1-4789-B02E-812C1985D0FD}"/>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BB75C2C5-EC3E-4D2E-A7B9-0C388DE0B877}"/>
                </a:ext>
              </a:extLst>
            </p:cNvPr>
            <p:cNvGrpSpPr/>
            <p:nvPr/>
          </p:nvGrpSpPr>
          <p:grpSpPr>
            <a:xfrm rot="6515991" flipH="1">
              <a:off x="9133139" y="5347988"/>
              <a:ext cx="926547" cy="926547"/>
              <a:chOff x="121429" y="411152"/>
              <a:chExt cx="607378" cy="607378"/>
            </a:xfrm>
          </p:grpSpPr>
          <p:sp>
            <p:nvSpPr>
              <p:cNvPr id="156" name="Oval 155">
                <a:extLst>
                  <a:ext uri="{FF2B5EF4-FFF2-40B4-BE49-F238E27FC236}">
                    <a16:creationId xmlns:a16="http://schemas.microsoft.com/office/drawing/2014/main" id="{484A35F0-BD57-4A3A-A86D-7CDC896DFDE8}"/>
                  </a:ext>
                </a:extLst>
              </p:cNvPr>
              <p:cNvSpPr/>
              <p:nvPr/>
            </p:nvSpPr>
            <p:spPr>
              <a:xfrm>
                <a:off x="121429" y="411152"/>
                <a:ext cx="607378" cy="607378"/>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D3180975-4EF8-4D47-8846-45CD19732CF1}"/>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C7E0D0C-5A75-457A-983C-CE2B9453616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9" name="Oval 158">
                <a:extLst>
                  <a:ext uri="{FF2B5EF4-FFF2-40B4-BE49-F238E27FC236}">
                    <a16:creationId xmlns:a16="http://schemas.microsoft.com/office/drawing/2014/main" id="{184F0334-3B67-4DB2-8E8A-153CB7F3A0E5}"/>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53406839-AC3B-4A8E-BD7B-371FF6E0EDCB}"/>
                </a:ext>
              </a:extLst>
            </p:cNvPr>
            <p:cNvGrpSpPr/>
            <p:nvPr/>
          </p:nvGrpSpPr>
          <p:grpSpPr>
            <a:xfrm rot="17832318" flipH="1">
              <a:off x="10630036" y="3483559"/>
              <a:ext cx="606909" cy="1518446"/>
              <a:chOff x="4130254" y="650162"/>
              <a:chExt cx="502274" cy="1664988"/>
            </a:xfrm>
            <a:solidFill>
              <a:schemeClr val="accent2"/>
            </a:solidFill>
          </p:grpSpPr>
          <p:sp>
            <p:nvSpPr>
              <p:cNvPr id="154" name="Trapezoid 153">
                <a:extLst>
                  <a:ext uri="{FF2B5EF4-FFF2-40B4-BE49-F238E27FC236}">
                    <a16:creationId xmlns:a16="http://schemas.microsoft.com/office/drawing/2014/main" id="{93B4A039-0226-4710-BA77-B2733CA7E982}"/>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rapezoid 94">
                <a:extLst>
                  <a:ext uri="{FF2B5EF4-FFF2-40B4-BE49-F238E27FC236}">
                    <a16:creationId xmlns:a16="http://schemas.microsoft.com/office/drawing/2014/main" id="{D036E978-CAEF-4576-83F5-B79017F86032}"/>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497DC697-5A84-461C-82D8-B044E999F46C}"/>
                </a:ext>
              </a:extLst>
            </p:cNvPr>
            <p:cNvGrpSpPr/>
            <p:nvPr/>
          </p:nvGrpSpPr>
          <p:grpSpPr>
            <a:xfrm rot="6515991" flipH="1">
              <a:off x="11363304" y="4328467"/>
              <a:ext cx="770532" cy="770532"/>
              <a:chOff x="121429" y="411152"/>
              <a:chExt cx="607378" cy="607378"/>
            </a:xfrm>
          </p:grpSpPr>
          <p:sp>
            <p:nvSpPr>
              <p:cNvPr id="150" name="Oval 149">
                <a:extLst>
                  <a:ext uri="{FF2B5EF4-FFF2-40B4-BE49-F238E27FC236}">
                    <a16:creationId xmlns:a16="http://schemas.microsoft.com/office/drawing/2014/main" id="{1A6F0CB0-F8B1-4874-BEAD-F3D7BCDCC4B5}"/>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Shape 150">
                <a:extLst>
                  <a:ext uri="{FF2B5EF4-FFF2-40B4-BE49-F238E27FC236}">
                    <a16:creationId xmlns:a16="http://schemas.microsoft.com/office/drawing/2014/main" id="{B44F3C12-B133-4331-B02E-9987EA31F24C}"/>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97E590C-DA32-413F-B669-8836D72BE73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 name="Oval 152">
                <a:extLst>
                  <a:ext uri="{FF2B5EF4-FFF2-40B4-BE49-F238E27FC236}">
                    <a16:creationId xmlns:a16="http://schemas.microsoft.com/office/drawing/2014/main" id="{D6D5E445-5649-4117-8BBC-CD6118CE33C0}"/>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Freeform: Shape 98">
            <a:extLst>
              <a:ext uri="{FF2B5EF4-FFF2-40B4-BE49-F238E27FC236}">
                <a16:creationId xmlns:a16="http://schemas.microsoft.com/office/drawing/2014/main" id="{3CD6C908-6459-4021-AE8E-283EF4C1ED44}"/>
              </a:ext>
            </a:extLst>
          </p:cNvPr>
          <p:cNvSpPr/>
          <p:nvPr/>
        </p:nvSpPr>
        <p:spPr>
          <a:xfrm>
            <a:off x="8831560" y="2981015"/>
            <a:ext cx="893052" cy="892469"/>
          </a:xfrm>
          <a:custGeom>
            <a:avLst/>
            <a:gdLst>
              <a:gd name="connsiteX0" fmla="*/ 446879 w 893052"/>
              <a:gd name="connsiteY0" fmla="*/ 366069 h 892469"/>
              <a:gd name="connsiteX1" fmla="*/ 367213 w 893052"/>
              <a:gd name="connsiteY1" fmla="*/ 445391 h 892469"/>
              <a:gd name="connsiteX2" fmla="*/ 446535 w 893052"/>
              <a:gd name="connsiteY2" fmla="*/ 525402 h 892469"/>
              <a:gd name="connsiteX3" fmla="*/ 526373 w 893052"/>
              <a:gd name="connsiteY3" fmla="*/ 445907 h 892469"/>
              <a:gd name="connsiteX4" fmla="*/ 446879 w 893052"/>
              <a:gd name="connsiteY4" fmla="*/ 366069 h 892469"/>
              <a:gd name="connsiteX5" fmla="*/ 447223 w 893052"/>
              <a:gd name="connsiteY5" fmla="*/ 129135 h 892469"/>
              <a:gd name="connsiteX6" fmla="*/ 763479 w 893052"/>
              <a:gd name="connsiteY6" fmla="*/ 446251 h 892469"/>
              <a:gd name="connsiteX7" fmla="*/ 446018 w 893052"/>
              <a:gd name="connsiteY7" fmla="*/ 762164 h 892469"/>
              <a:gd name="connsiteX8" fmla="*/ 130278 w 893052"/>
              <a:gd name="connsiteY8" fmla="*/ 445219 h 892469"/>
              <a:gd name="connsiteX9" fmla="*/ 447223 w 893052"/>
              <a:gd name="connsiteY9" fmla="*/ 129135 h 892469"/>
              <a:gd name="connsiteX10" fmla="*/ 446879 w 893052"/>
              <a:gd name="connsiteY10" fmla="*/ 119843 h 892469"/>
              <a:gd name="connsiteX11" fmla="*/ 120643 w 893052"/>
              <a:gd name="connsiteY11" fmla="*/ 444187 h 892469"/>
              <a:gd name="connsiteX12" fmla="*/ 446363 w 893052"/>
              <a:gd name="connsiteY12" fmla="*/ 771283 h 892469"/>
              <a:gd name="connsiteX13" fmla="*/ 772599 w 893052"/>
              <a:gd name="connsiteY13" fmla="*/ 445391 h 892469"/>
              <a:gd name="connsiteX14" fmla="*/ 446879 w 893052"/>
              <a:gd name="connsiteY14" fmla="*/ 119843 h 892469"/>
              <a:gd name="connsiteX15" fmla="*/ 500047 w 893052"/>
              <a:gd name="connsiteY15" fmla="*/ 85 h 892469"/>
              <a:gd name="connsiteX16" fmla="*/ 504692 w 893052"/>
              <a:gd name="connsiteY16" fmla="*/ 258 h 892469"/>
              <a:gd name="connsiteX17" fmla="*/ 524652 w 893052"/>
              <a:gd name="connsiteY17" fmla="*/ 21766 h 892469"/>
              <a:gd name="connsiteX18" fmla="*/ 525857 w 893052"/>
              <a:gd name="connsiteY18" fmla="*/ 61857 h 892469"/>
              <a:gd name="connsiteX19" fmla="*/ 532911 w 893052"/>
              <a:gd name="connsiteY19" fmla="*/ 73557 h 892469"/>
              <a:gd name="connsiteX20" fmla="*/ 558377 w 893052"/>
              <a:gd name="connsiteY20" fmla="*/ 80268 h 892469"/>
              <a:gd name="connsiteX21" fmla="*/ 570422 w 893052"/>
              <a:gd name="connsiteY21" fmla="*/ 73901 h 892469"/>
              <a:gd name="connsiteX22" fmla="*/ 593306 w 893052"/>
              <a:gd name="connsiteY22" fmla="*/ 37252 h 892469"/>
              <a:gd name="connsiteX23" fmla="*/ 615503 w 893052"/>
              <a:gd name="connsiteY23" fmla="*/ 29509 h 892469"/>
              <a:gd name="connsiteX24" fmla="*/ 619460 w 893052"/>
              <a:gd name="connsiteY24" fmla="*/ 30885 h 892469"/>
              <a:gd name="connsiteX25" fmla="*/ 632021 w 893052"/>
              <a:gd name="connsiteY25" fmla="*/ 55491 h 892469"/>
              <a:gd name="connsiteX26" fmla="*/ 623074 w 893052"/>
              <a:gd name="connsiteY26" fmla="*/ 94033 h 892469"/>
              <a:gd name="connsiteX27" fmla="*/ 629268 w 893052"/>
              <a:gd name="connsiteY27" fmla="*/ 110724 h 892469"/>
              <a:gd name="connsiteX28" fmla="*/ 649227 w 893052"/>
              <a:gd name="connsiteY28" fmla="*/ 121736 h 892469"/>
              <a:gd name="connsiteX29" fmla="*/ 662477 w 893052"/>
              <a:gd name="connsiteY29" fmla="*/ 118639 h 892469"/>
              <a:gd name="connsiteX30" fmla="*/ 694137 w 893052"/>
              <a:gd name="connsiteY30" fmla="*/ 89215 h 892469"/>
              <a:gd name="connsiteX31" fmla="*/ 717538 w 893052"/>
              <a:gd name="connsiteY31" fmla="*/ 87323 h 892469"/>
              <a:gd name="connsiteX32" fmla="*/ 718742 w 893052"/>
              <a:gd name="connsiteY32" fmla="*/ 88183 h 892469"/>
              <a:gd name="connsiteX33" fmla="*/ 726141 w 893052"/>
              <a:gd name="connsiteY33" fmla="*/ 117951 h 892469"/>
              <a:gd name="connsiteX34" fmla="*/ 707730 w 893052"/>
              <a:gd name="connsiteY34" fmla="*/ 152363 h 892469"/>
              <a:gd name="connsiteX35" fmla="*/ 709279 w 893052"/>
              <a:gd name="connsiteY35" fmla="*/ 168710 h 892469"/>
              <a:gd name="connsiteX36" fmla="*/ 724764 w 893052"/>
              <a:gd name="connsiteY36" fmla="*/ 184024 h 892469"/>
              <a:gd name="connsiteX37" fmla="*/ 740250 w 893052"/>
              <a:gd name="connsiteY37" fmla="*/ 185400 h 892469"/>
              <a:gd name="connsiteX38" fmla="*/ 779309 w 893052"/>
              <a:gd name="connsiteY38" fmla="*/ 164752 h 892469"/>
              <a:gd name="connsiteX39" fmla="*/ 800645 w 893052"/>
              <a:gd name="connsiteY39" fmla="*/ 169226 h 892469"/>
              <a:gd name="connsiteX40" fmla="*/ 807184 w 893052"/>
              <a:gd name="connsiteY40" fmla="*/ 178001 h 892469"/>
              <a:gd name="connsiteX41" fmla="*/ 805463 w 893052"/>
              <a:gd name="connsiteY41" fmla="*/ 197273 h 892469"/>
              <a:gd name="connsiteX42" fmla="*/ 774319 w 893052"/>
              <a:gd name="connsiteY42" fmla="*/ 230825 h 892469"/>
              <a:gd name="connsiteX43" fmla="*/ 771566 w 893052"/>
              <a:gd name="connsiteY43" fmla="*/ 244591 h 892469"/>
              <a:gd name="connsiteX44" fmla="*/ 783439 w 893052"/>
              <a:gd name="connsiteY44" fmla="*/ 265238 h 892469"/>
              <a:gd name="connsiteX45" fmla="*/ 798580 w 893052"/>
              <a:gd name="connsiteY45" fmla="*/ 270229 h 892469"/>
              <a:gd name="connsiteX46" fmla="*/ 842629 w 893052"/>
              <a:gd name="connsiteY46" fmla="*/ 260249 h 892469"/>
              <a:gd name="connsiteX47" fmla="*/ 858975 w 893052"/>
              <a:gd name="connsiteY47" fmla="*/ 267819 h 892469"/>
              <a:gd name="connsiteX48" fmla="*/ 864137 w 893052"/>
              <a:gd name="connsiteY48" fmla="*/ 279692 h 892469"/>
              <a:gd name="connsiteX49" fmla="*/ 857082 w 893052"/>
              <a:gd name="connsiteY49" fmla="*/ 298963 h 892469"/>
              <a:gd name="connsiteX50" fmla="*/ 820777 w 893052"/>
              <a:gd name="connsiteY50" fmla="*/ 321504 h 892469"/>
              <a:gd name="connsiteX51" fmla="*/ 813034 w 893052"/>
              <a:gd name="connsiteY51" fmla="*/ 338366 h 892469"/>
              <a:gd name="connsiteX52" fmla="*/ 818368 w 893052"/>
              <a:gd name="connsiteY52" fmla="*/ 357982 h 892469"/>
              <a:gd name="connsiteX53" fmla="*/ 831273 w 893052"/>
              <a:gd name="connsiteY53" fmla="*/ 367101 h 892469"/>
              <a:gd name="connsiteX54" fmla="*/ 876526 w 893052"/>
              <a:gd name="connsiteY54" fmla="*/ 368822 h 892469"/>
              <a:gd name="connsiteX55" fmla="*/ 891152 w 893052"/>
              <a:gd name="connsiteY55" fmla="*/ 380350 h 892469"/>
              <a:gd name="connsiteX56" fmla="*/ 893044 w 893052"/>
              <a:gd name="connsiteY56" fmla="*/ 394288 h 892469"/>
              <a:gd name="connsiteX57" fmla="*/ 881860 w 893052"/>
              <a:gd name="connsiteY57" fmla="*/ 410118 h 892469"/>
              <a:gd name="connsiteX58" fmla="*/ 841080 w 893052"/>
              <a:gd name="connsiteY58" fmla="*/ 422679 h 892469"/>
              <a:gd name="connsiteX59" fmla="*/ 828348 w 893052"/>
              <a:gd name="connsiteY59" fmla="*/ 438852 h 892469"/>
              <a:gd name="connsiteX60" fmla="*/ 829208 w 893052"/>
              <a:gd name="connsiteY60" fmla="*/ 460189 h 892469"/>
              <a:gd name="connsiteX61" fmla="*/ 837983 w 893052"/>
              <a:gd name="connsiteY61" fmla="*/ 469480 h 892469"/>
              <a:gd name="connsiteX62" fmla="*/ 880827 w 893052"/>
              <a:gd name="connsiteY62" fmla="*/ 482557 h 892469"/>
              <a:gd name="connsiteX63" fmla="*/ 893044 w 893052"/>
              <a:gd name="connsiteY63" fmla="*/ 499592 h 892469"/>
              <a:gd name="connsiteX64" fmla="*/ 893044 w 893052"/>
              <a:gd name="connsiteY64" fmla="*/ 502689 h 892469"/>
              <a:gd name="connsiteX65" fmla="*/ 871020 w 893052"/>
              <a:gd name="connsiteY65" fmla="*/ 524541 h 892469"/>
              <a:gd name="connsiteX66" fmla="*/ 830413 w 893052"/>
              <a:gd name="connsiteY66" fmla="*/ 525746 h 892469"/>
              <a:gd name="connsiteX67" fmla="*/ 819572 w 893052"/>
              <a:gd name="connsiteY67" fmla="*/ 532456 h 892469"/>
              <a:gd name="connsiteX68" fmla="*/ 812690 w 893052"/>
              <a:gd name="connsiteY68" fmla="*/ 557922 h 892469"/>
              <a:gd name="connsiteX69" fmla="*/ 819400 w 893052"/>
              <a:gd name="connsiteY69" fmla="*/ 570311 h 892469"/>
              <a:gd name="connsiteX70" fmla="*/ 855190 w 893052"/>
              <a:gd name="connsiteY70" fmla="*/ 592679 h 892469"/>
              <a:gd name="connsiteX71" fmla="*/ 863277 w 893052"/>
              <a:gd name="connsiteY71" fmla="*/ 615564 h 892469"/>
              <a:gd name="connsiteX72" fmla="*/ 857599 w 893052"/>
              <a:gd name="connsiteY72" fmla="*/ 627264 h 892469"/>
              <a:gd name="connsiteX73" fmla="*/ 846587 w 893052"/>
              <a:gd name="connsiteY73" fmla="*/ 632770 h 892469"/>
              <a:gd name="connsiteX74" fmla="*/ 819228 w 893052"/>
              <a:gd name="connsiteY74" fmla="*/ 626748 h 892469"/>
              <a:gd name="connsiteX75" fmla="*/ 796860 w 893052"/>
              <a:gd name="connsiteY75" fmla="*/ 621586 h 892469"/>
              <a:gd name="connsiteX76" fmla="*/ 785159 w 893052"/>
              <a:gd name="connsiteY76" fmla="*/ 625200 h 892469"/>
              <a:gd name="connsiteX77" fmla="*/ 771050 w 893052"/>
              <a:gd name="connsiteY77" fmla="*/ 650493 h 892469"/>
              <a:gd name="connsiteX78" fmla="*/ 774491 w 893052"/>
              <a:gd name="connsiteY78" fmla="*/ 661333 h 892469"/>
              <a:gd name="connsiteX79" fmla="*/ 804603 w 893052"/>
              <a:gd name="connsiteY79" fmla="*/ 693682 h 892469"/>
              <a:gd name="connsiteX80" fmla="*/ 806495 w 893052"/>
              <a:gd name="connsiteY80" fmla="*/ 715878 h 892469"/>
              <a:gd name="connsiteX81" fmla="*/ 805291 w 893052"/>
              <a:gd name="connsiteY81" fmla="*/ 717599 h 892469"/>
              <a:gd name="connsiteX82" fmla="*/ 775007 w 893052"/>
              <a:gd name="connsiteY82" fmla="*/ 725170 h 892469"/>
              <a:gd name="connsiteX83" fmla="*/ 740078 w 893052"/>
              <a:gd name="connsiteY83" fmla="*/ 706586 h 892469"/>
              <a:gd name="connsiteX84" fmla="*/ 726485 w 893052"/>
              <a:gd name="connsiteY84" fmla="*/ 707103 h 892469"/>
              <a:gd name="connsiteX85" fmla="*/ 708762 w 893052"/>
              <a:gd name="connsiteY85" fmla="*/ 724481 h 892469"/>
              <a:gd name="connsiteX86" fmla="*/ 707902 w 893052"/>
              <a:gd name="connsiteY86" fmla="*/ 739451 h 892469"/>
              <a:gd name="connsiteX87" fmla="*/ 728550 w 893052"/>
              <a:gd name="connsiteY87" fmla="*/ 778510 h 892469"/>
              <a:gd name="connsiteX88" fmla="*/ 725109 w 893052"/>
              <a:gd name="connsiteY88" fmla="*/ 798814 h 892469"/>
              <a:gd name="connsiteX89" fmla="*/ 721667 w 893052"/>
              <a:gd name="connsiteY89" fmla="*/ 801911 h 892469"/>
              <a:gd name="connsiteX90" fmla="*/ 692072 w 893052"/>
              <a:gd name="connsiteY90" fmla="*/ 800878 h 892469"/>
              <a:gd name="connsiteX91" fmla="*/ 663165 w 893052"/>
              <a:gd name="connsiteY91" fmla="*/ 773864 h 892469"/>
              <a:gd name="connsiteX92" fmla="*/ 648367 w 893052"/>
              <a:gd name="connsiteY92" fmla="*/ 770939 h 892469"/>
              <a:gd name="connsiteX93" fmla="*/ 628063 w 893052"/>
              <a:gd name="connsiteY93" fmla="*/ 782467 h 892469"/>
              <a:gd name="connsiteX94" fmla="*/ 623074 w 893052"/>
              <a:gd name="connsiteY94" fmla="*/ 797609 h 892469"/>
              <a:gd name="connsiteX95" fmla="*/ 633398 w 893052"/>
              <a:gd name="connsiteY95" fmla="*/ 842690 h 892469"/>
              <a:gd name="connsiteX96" fmla="*/ 626687 w 893052"/>
              <a:gd name="connsiteY96" fmla="*/ 857660 h 892469"/>
              <a:gd name="connsiteX97" fmla="*/ 613954 w 893052"/>
              <a:gd name="connsiteY97" fmla="*/ 863338 h 892469"/>
              <a:gd name="connsiteX98" fmla="*/ 594511 w 893052"/>
              <a:gd name="connsiteY98" fmla="*/ 856456 h 892469"/>
              <a:gd name="connsiteX99" fmla="*/ 571970 w 893052"/>
              <a:gd name="connsiteY99" fmla="*/ 820150 h 892469"/>
              <a:gd name="connsiteX100" fmla="*/ 555108 w 893052"/>
              <a:gd name="connsiteY100" fmla="*/ 812235 h 892469"/>
              <a:gd name="connsiteX101" fmla="*/ 537041 w 893052"/>
              <a:gd name="connsiteY101" fmla="*/ 817053 h 892469"/>
              <a:gd name="connsiteX102" fmla="*/ 526029 w 893052"/>
              <a:gd name="connsiteY102" fmla="*/ 832022 h 892469"/>
              <a:gd name="connsiteX103" fmla="*/ 524824 w 893052"/>
              <a:gd name="connsiteY103" fmla="*/ 872630 h 892469"/>
              <a:gd name="connsiteX104" fmla="*/ 509166 w 893052"/>
              <a:gd name="connsiteY104" fmla="*/ 891213 h 892469"/>
              <a:gd name="connsiteX105" fmla="*/ 499359 w 893052"/>
              <a:gd name="connsiteY105" fmla="*/ 892417 h 892469"/>
              <a:gd name="connsiteX106" fmla="*/ 483529 w 893052"/>
              <a:gd name="connsiteY106" fmla="*/ 881749 h 892469"/>
              <a:gd name="connsiteX107" fmla="*/ 470280 w 893052"/>
              <a:gd name="connsiteY107" fmla="*/ 838561 h 892469"/>
              <a:gd name="connsiteX108" fmla="*/ 457891 w 893052"/>
              <a:gd name="connsiteY108" fmla="*/ 827893 h 892469"/>
              <a:gd name="connsiteX109" fmla="*/ 435178 w 893052"/>
              <a:gd name="connsiteY109" fmla="*/ 828065 h 892469"/>
              <a:gd name="connsiteX110" fmla="*/ 424166 w 893052"/>
              <a:gd name="connsiteY110" fmla="*/ 837528 h 892469"/>
              <a:gd name="connsiteX111" fmla="*/ 411605 w 893052"/>
              <a:gd name="connsiteY111" fmla="*/ 878308 h 892469"/>
              <a:gd name="connsiteX112" fmla="*/ 390441 w 893052"/>
              <a:gd name="connsiteY112" fmla="*/ 891901 h 892469"/>
              <a:gd name="connsiteX113" fmla="*/ 369105 w 893052"/>
              <a:gd name="connsiteY113" fmla="*/ 867812 h 892469"/>
              <a:gd name="connsiteX114" fmla="*/ 368073 w 893052"/>
              <a:gd name="connsiteY114" fmla="*/ 830818 h 892469"/>
              <a:gd name="connsiteX115" fmla="*/ 360330 w 893052"/>
              <a:gd name="connsiteY115" fmla="*/ 818429 h 892469"/>
              <a:gd name="connsiteX116" fmla="*/ 335208 w 893052"/>
              <a:gd name="connsiteY116" fmla="*/ 812063 h 892469"/>
              <a:gd name="connsiteX117" fmla="*/ 323164 w 893052"/>
              <a:gd name="connsiteY117" fmla="*/ 818429 h 892469"/>
              <a:gd name="connsiteX118" fmla="*/ 300279 w 893052"/>
              <a:gd name="connsiteY118" fmla="*/ 855079 h 892469"/>
              <a:gd name="connsiteX119" fmla="*/ 278943 w 893052"/>
              <a:gd name="connsiteY119" fmla="*/ 862822 h 892469"/>
              <a:gd name="connsiteX120" fmla="*/ 277394 w 893052"/>
              <a:gd name="connsiteY120" fmla="*/ 862306 h 892469"/>
              <a:gd name="connsiteX121" fmla="*/ 261908 w 893052"/>
              <a:gd name="connsiteY121" fmla="*/ 835291 h 892469"/>
              <a:gd name="connsiteX122" fmla="*/ 270684 w 893052"/>
              <a:gd name="connsiteY122" fmla="*/ 797265 h 892469"/>
              <a:gd name="connsiteX123" fmla="*/ 265006 w 893052"/>
              <a:gd name="connsiteY123" fmla="*/ 781779 h 892469"/>
              <a:gd name="connsiteX124" fmla="*/ 246594 w 893052"/>
              <a:gd name="connsiteY124" fmla="*/ 771111 h 892469"/>
              <a:gd name="connsiteX125" fmla="*/ 229904 w 893052"/>
              <a:gd name="connsiteY125" fmla="*/ 774208 h 892469"/>
              <a:gd name="connsiteX126" fmla="*/ 198761 w 893052"/>
              <a:gd name="connsiteY126" fmla="*/ 803287 h 892469"/>
              <a:gd name="connsiteX127" fmla="*/ 176908 w 893052"/>
              <a:gd name="connsiteY127" fmla="*/ 805352 h 892469"/>
              <a:gd name="connsiteX128" fmla="*/ 173811 w 893052"/>
              <a:gd name="connsiteY128" fmla="*/ 803287 h 892469"/>
              <a:gd name="connsiteX129" fmla="*/ 166928 w 893052"/>
              <a:gd name="connsiteY129" fmla="*/ 774552 h 892469"/>
              <a:gd name="connsiteX130" fmla="*/ 185511 w 893052"/>
              <a:gd name="connsiteY130" fmla="*/ 739623 h 892469"/>
              <a:gd name="connsiteX131" fmla="*/ 184135 w 893052"/>
              <a:gd name="connsiteY131" fmla="*/ 723277 h 892469"/>
              <a:gd name="connsiteX132" fmla="*/ 168649 w 893052"/>
              <a:gd name="connsiteY132" fmla="*/ 707963 h 892469"/>
              <a:gd name="connsiteX133" fmla="*/ 152647 w 893052"/>
              <a:gd name="connsiteY133" fmla="*/ 706758 h 892469"/>
              <a:gd name="connsiteX134" fmla="*/ 113932 w 893052"/>
              <a:gd name="connsiteY134" fmla="*/ 727235 h 892469"/>
              <a:gd name="connsiteX135" fmla="*/ 92768 w 893052"/>
              <a:gd name="connsiteY135" fmla="*/ 723277 h 892469"/>
              <a:gd name="connsiteX136" fmla="*/ 91392 w 893052"/>
              <a:gd name="connsiteY136" fmla="*/ 721728 h 892469"/>
              <a:gd name="connsiteX137" fmla="*/ 92252 w 893052"/>
              <a:gd name="connsiteY137" fmla="*/ 690068 h 892469"/>
              <a:gd name="connsiteX138" fmla="*/ 118234 w 893052"/>
              <a:gd name="connsiteY138" fmla="*/ 662366 h 892469"/>
              <a:gd name="connsiteX139" fmla="*/ 121331 w 893052"/>
              <a:gd name="connsiteY139" fmla="*/ 647224 h 892469"/>
              <a:gd name="connsiteX140" fmla="*/ 109459 w 893052"/>
              <a:gd name="connsiteY140" fmla="*/ 626576 h 892469"/>
              <a:gd name="connsiteX141" fmla="*/ 94489 w 893052"/>
              <a:gd name="connsiteY141" fmla="*/ 622274 h 892469"/>
              <a:gd name="connsiteX142" fmla="*/ 56979 w 893052"/>
              <a:gd name="connsiteY142" fmla="*/ 630878 h 892469"/>
              <a:gd name="connsiteX143" fmla="*/ 51989 w 893052"/>
              <a:gd name="connsiteY143" fmla="*/ 632082 h 892469"/>
              <a:gd name="connsiteX144" fmla="*/ 33406 w 893052"/>
              <a:gd name="connsiteY144" fmla="*/ 622963 h 892469"/>
              <a:gd name="connsiteX145" fmla="*/ 29104 w 893052"/>
              <a:gd name="connsiteY145" fmla="*/ 612983 h 892469"/>
              <a:gd name="connsiteX146" fmla="*/ 35987 w 893052"/>
              <a:gd name="connsiteY146" fmla="*/ 593539 h 892469"/>
              <a:gd name="connsiteX147" fmla="*/ 71260 w 893052"/>
              <a:gd name="connsiteY147" fmla="*/ 571515 h 892469"/>
              <a:gd name="connsiteX148" fmla="*/ 79691 w 893052"/>
              <a:gd name="connsiteY148" fmla="*/ 551728 h 892469"/>
              <a:gd name="connsiteX149" fmla="*/ 74357 w 893052"/>
              <a:gd name="connsiteY149" fmla="*/ 533833 h 892469"/>
              <a:gd name="connsiteX150" fmla="*/ 61452 w 893052"/>
              <a:gd name="connsiteY150" fmla="*/ 525229 h 892469"/>
              <a:gd name="connsiteX151" fmla="*/ 19813 w 893052"/>
              <a:gd name="connsiteY151" fmla="*/ 524025 h 892469"/>
              <a:gd name="connsiteX152" fmla="*/ 1230 w 893052"/>
              <a:gd name="connsiteY152" fmla="*/ 508367 h 892469"/>
              <a:gd name="connsiteX153" fmla="*/ 541 w 893052"/>
              <a:gd name="connsiteY153" fmla="*/ 504754 h 892469"/>
              <a:gd name="connsiteX154" fmla="*/ 16199 w 893052"/>
              <a:gd name="connsiteY154" fmla="*/ 481009 h 892469"/>
              <a:gd name="connsiteX155" fmla="*/ 53537 w 893052"/>
              <a:gd name="connsiteY155" fmla="*/ 469652 h 892469"/>
              <a:gd name="connsiteX156" fmla="*/ 64722 w 893052"/>
              <a:gd name="connsiteY156" fmla="*/ 457091 h 892469"/>
              <a:gd name="connsiteX157" fmla="*/ 64205 w 893052"/>
              <a:gd name="connsiteY157" fmla="*/ 433174 h 892469"/>
              <a:gd name="connsiteX158" fmla="*/ 55430 w 893052"/>
              <a:gd name="connsiteY158" fmla="*/ 423367 h 892469"/>
              <a:gd name="connsiteX159" fmla="*/ 15683 w 893052"/>
              <a:gd name="connsiteY159" fmla="*/ 411150 h 892469"/>
              <a:gd name="connsiteX160" fmla="*/ 541 w 893052"/>
              <a:gd name="connsiteY160" fmla="*/ 389126 h 892469"/>
              <a:gd name="connsiteX161" fmla="*/ 2090 w 893052"/>
              <a:gd name="connsiteY161" fmla="*/ 380006 h 892469"/>
              <a:gd name="connsiteX162" fmla="*/ 16371 w 893052"/>
              <a:gd name="connsiteY162" fmla="*/ 368650 h 892469"/>
              <a:gd name="connsiteX163" fmla="*/ 54914 w 893052"/>
              <a:gd name="connsiteY163" fmla="*/ 367445 h 892469"/>
              <a:gd name="connsiteX164" fmla="*/ 60592 w 893052"/>
              <a:gd name="connsiteY164" fmla="*/ 367273 h 892469"/>
              <a:gd name="connsiteX165" fmla="*/ 75906 w 893052"/>
              <a:gd name="connsiteY165" fmla="*/ 355229 h 892469"/>
              <a:gd name="connsiteX166" fmla="*/ 80379 w 893052"/>
              <a:gd name="connsiteY166" fmla="*/ 338194 h 892469"/>
              <a:gd name="connsiteX167" fmla="*/ 73153 w 893052"/>
              <a:gd name="connsiteY167" fmla="*/ 322020 h 892469"/>
              <a:gd name="connsiteX168" fmla="*/ 37879 w 893052"/>
              <a:gd name="connsiteY168" fmla="*/ 299996 h 892469"/>
              <a:gd name="connsiteX169" fmla="*/ 29964 w 893052"/>
              <a:gd name="connsiteY169" fmla="*/ 277455 h 892469"/>
              <a:gd name="connsiteX170" fmla="*/ 34954 w 893052"/>
              <a:gd name="connsiteY170" fmla="*/ 266615 h 892469"/>
              <a:gd name="connsiteX171" fmla="*/ 50440 w 893052"/>
              <a:gd name="connsiteY171" fmla="*/ 260077 h 892469"/>
              <a:gd name="connsiteX172" fmla="*/ 94489 w 893052"/>
              <a:gd name="connsiteY172" fmla="*/ 270229 h 892469"/>
              <a:gd name="connsiteX173" fmla="*/ 110491 w 893052"/>
              <a:gd name="connsiteY173" fmla="*/ 264894 h 892469"/>
              <a:gd name="connsiteX174" fmla="*/ 121331 w 893052"/>
              <a:gd name="connsiteY174" fmla="*/ 245967 h 892469"/>
              <a:gd name="connsiteX175" fmla="*/ 118234 w 893052"/>
              <a:gd name="connsiteY175" fmla="*/ 229793 h 892469"/>
              <a:gd name="connsiteX176" fmla="*/ 88983 w 893052"/>
              <a:gd name="connsiteY176" fmla="*/ 198649 h 892469"/>
              <a:gd name="connsiteX177" fmla="*/ 87262 w 893052"/>
              <a:gd name="connsiteY177" fmla="*/ 176453 h 892469"/>
              <a:gd name="connsiteX178" fmla="*/ 90187 w 893052"/>
              <a:gd name="connsiteY178" fmla="*/ 172151 h 892469"/>
              <a:gd name="connsiteX179" fmla="*/ 116685 w 893052"/>
              <a:gd name="connsiteY179" fmla="*/ 166301 h 892469"/>
              <a:gd name="connsiteX180" fmla="*/ 152475 w 893052"/>
              <a:gd name="connsiteY180" fmla="*/ 185400 h 892469"/>
              <a:gd name="connsiteX181" fmla="*/ 169337 w 893052"/>
              <a:gd name="connsiteY181" fmla="*/ 183852 h 892469"/>
              <a:gd name="connsiteX182" fmla="*/ 183791 w 893052"/>
              <a:gd name="connsiteY182" fmla="*/ 169570 h 892469"/>
              <a:gd name="connsiteX183" fmla="*/ 185684 w 893052"/>
              <a:gd name="connsiteY183" fmla="*/ 152363 h 892469"/>
              <a:gd name="connsiteX184" fmla="*/ 164864 w 893052"/>
              <a:gd name="connsiteY184" fmla="*/ 113305 h 892469"/>
              <a:gd name="connsiteX185" fmla="*/ 168477 w 893052"/>
              <a:gd name="connsiteY185" fmla="*/ 93517 h 892469"/>
              <a:gd name="connsiteX186" fmla="*/ 179317 w 893052"/>
              <a:gd name="connsiteY186" fmla="*/ 85430 h 892469"/>
              <a:gd name="connsiteX187" fmla="*/ 196868 w 893052"/>
              <a:gd name="connsiteY187" fmla="*/ 87323 h 892469"/>
              <a:gd name="connsiteX188" fmla="*/ 226635 w 893052"/>
              <a:gd name="connsiteY188" fmla="*/ 115025 h 892469"/>
              <a:gd name="connsiteX189" fmla="*/ 251757 w 893052"/>
              <a:gd name="connsiteY189" fmla="*/ 118639 h 892469"/>
              <a:gd name="connsiteX190" fmla="*/ 265866 w 893052"/>
              <a:gd name="connsiteY190" fmla="*/ 109863 h 892469"/>
              <a:gd name="connsiteX191" fmla="*/ 270684 w 893052"/>
              <a:gd name="connsiteY191" fmla="*/ 95066 h 892469"/>
              <a:gd name="connsiteX192" fmla="*/ 260704 w 893052"/>
              <a:gd name="connsiteY192" fmla="*/ 52049 h 892469"/>
              <a:gd name="connsiteX193" fmla="*/ 269135 w 893052"/>
              <a:gd name="connsiteY193" fmla="*/ 33638 h 892469"/>
              <a:gd name="connsiteX194" fmla="*/ 280664 w 893052"/>
              <a:gd name="connsiteY194" fmla="*/ 28820 h 892469"/>
              <a:gd name="connsiteX195" fmla="*/ 298903 w 893052"/>
              <a:gd name="connsiteY195" fmla="*/ 35359 h 892469"/>
              <a:gd name="connsiteX196" fmla="*/ 321959 w 893052"/>
              <a:gd name="connsiteY196" fmla="*/ 72525 h 892469"/>
              <a:gd name="connsiteX197" fmla="*/ 337961 w 893052"/>
              <a:gd name="connsiteY197" fmla="*/ 80268 h 892469"/>
              <a:gd name="connsiteX198" fmla="*/ 359470 w 893052"/>
              <a:gd name="connsiteY198" fmla="*/ 74246 h 892469"/>
              <a:gd name="connsiteX199" fmla="*/ 367385 w 893052"/>
              <a:gd name="connsiteY199" fmla="*/ 62717 h 892469"/>
              <a:gd name="connsiteX200" fmla="*/ 369105 w 893052"/>
              <a:gd name="connsiteY200" fmla="*/ 17980 h 892469"/>
              <a:gd name="connsiteX201" fmla="*/ 381838 w 893052"/>
              <a:gd name="connsiteY201" fmla="*/ 1634 h 892469"/>
              <a:gd name="connsiteX202" fmla="*/ 386484 w 893052"/>
              <a:gd name="connsiteY202" fmla="*/ 602 h 892469"/>
              <a:gd name="connsiteX203" fmla="*/ 412122 w 893052"/>
              <a:gd name="connsiteY203" fmla="*/ 16260 h 892469"/>
              <a:gd name="connsiteX204" fmla="*/ 423478 w 893052"/>
              <a:gd name="connsiteY204" fmla="*/ 54114 h 892469"/>
              <a:gd name="connsiteX205" fmla="*/ 434662 w 893052"/>
              <a:gd name="connsiteY205" fmla="*/ 64266 h 892469"/>
              <a:gd name="connsiteX206" fmla="*/ 459095 w 893052"/>
              <a:gd name="connsiteY206" fmla="*/ 64266 h 892469"/>
              <a:gd name="connsiteX207" fmla="*/ 469935 w 893052"/>
              <a:gd name="connsiteY207" fmla="*/ 54458 h 892469"/>
              <a:gd name="connsiteX208" fmla="*/ 482669 w 893052"/>
              <a:gd name="connsiteY208" fmla="*/ 12646 h 892469"/>
              <a:gd name="connsiteX209" fmla="*/ 500047 w 893052"/>
              <a:gd name="connsiteY209" fmla="*/ 85 h 89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893052" h="892469">
                <a:moveTo>
                  <a:pt x="446879" y="366069"/>
                </a:moveTo>
                <a:cubicBezTo>
                  <a:pt x="399045" y="366069"/>
                  <a:pt x="367040" y="405300"/>
                  <a:pt x="367213" y="445391"/>
                </a:cubicBezTo>
                <a:cubicBezTo>
                  <a:pt x="367385" y="489784"/>
                  <a:pt x="402314" y="525402"/>
                  <a:pt x="446535" y="525402"/>
                </a:cubicBezTo>
                <a:cubicBezTo>
                  <a:pt x="490755" y="525402"/>
                  <a:pt x="526201" y="490300"/>
                  <a:pt x="526373" y="445907"/>
                </a:cubicBezTo>
                <a:cubicBezTo>
                  <a:pt x="526545" y="401686"/>
                  <a:pt x="491788" y="366069"/>
                  <a:pt x="446879" y="366069"/>
                </a:cubicBezTo>
                <a:close/>
                <a:moveTo>
                  <a:pt x="447223" y="129135"/>
                </a:moveTo>
                <a:cubicBezTo>
                  <a:pt x="621181" y="129479"/>
                  <a:pt x="763823" y="271777"/>
                  <a:pt x="763479" y="446251"/>
                </a:cubicBezTo>
                <a:cubicBezTo>
                  <a:pt x="763135" y="618833"/>
                  <a:pt x="623074" y="762508"/>
                  <a:pt x="446018" y="762164"/>
                </a:cubicBezTo>
                <a:cubicBezTo>
                  <a:pt x="267587" y="761648"/>
                  <a:pt x="128902" y="616080"/>
                  <a:pt x="130278" y="445219"/>
                </a:cubicBezTo>
                <a:cubicBezTo>
                  <a:pt x="129246" y="271949"/>
                  <a:pt x="272404" y="128791"/>
                  <a:pt x="447223" y="129135"/>
                </a:cubicBezTo>
                <a:close/>
                <a:moveTo>
                  <a:pt x="446879" y="119843"/>
                </a:moveTo>
                <a:cubicBezTo>
                  <a:pt x="265522" y="119671"/>
                  <a:pt x="121331" y="265066"/>
                  <a:pt x="120643" y="444187"/>
                </a:cubicBezTo>
                <a:cubicBezTo>
                  <a:pt x="119954" y="627609"/>
                  <a:pt x="268791" y="771799"/>
                  <a:pt x="446363" y="771283"/>
                </a:cubicBezTo>
                <a:cubicBezTo>
                  <a:pt x="623418" y="771972"/>
                  <a:pt x="772770" y="629501"/>
                  <a:pt x="772599" y="445391"/>
                </a:cubicBezTo>
                <a:cubicBezTo>
                  <a:pt x="772427" y="264378"/>
                  <a:pt x="627203" y="120015"/>
                  <a:pt x="446879" y="119843"/>
                </a:cubicBezTo>
                <a:close/>
                <a:moveTo>
                  <a:pt x="500047" y="85"/>
                </a:moveTo>
                <a:cubicBezTo>
                  <a:pt x="501595" y="85"/>
                  <a:pt x="503144" y="85"/>
                  <a:pt x="504692" y="258"/>
                </a:cubicBezTo>
                <a:cubicBezTo>
                  <a:pt x="520006" y="1806"/>
                  <a:pt x="524308" y="6452"/>
                  <a:pt x="524652" y="21766"/>
                </a:cubicBezTo>
                <a:cubicBezTo>
                  <a:pt x="524996" y="35187"/>
                  <a:pt x="525513" y="48436"/>
                  <a:pt x="525857" y="61857"/>
                </a:cubicBezTo>
                <a:cubicBezTo>
                  <a:pt x="526029" y="67191"/>
                  <a:pt x="527921" y="71321"/>
                  <a:pt x="532911" y="73557"/>
                </a:cubicBezTo>
                <a:cubicBezTo>
                  <a:pt x="540999" y="77171"/>
                  <a:pt x="549429" y="79580"/>
                  <a:pt x="558377" y="80268"/>
                </a:cubicBezTo>
                <a:cubicBezTo>
                  <a:pt x="563883" y="80612"/>
                  <a:pt x="567669" y="78375"/>
                  <a:pt x="570422" y="73901"/>
                </a:cubicBezTo>
                <a:cubicBezTo>
                  <a:pt x="577993" y="61685"/>
                  <a:pt x="585735" y="49468"/>
                  <a:pt x="593306" y="37252"/>
                </a:cubicBezTo>
                <a:cubicBezTo>
                  <a:pt x="599845" y="26928"/>
                  <a:pt x="603803" y="25551"/>
                  <a:pt x="615503" y="29509"/>
                </a:cubicBezTo>
                <a:cubicBezTo>
                  <a:pt x="616879" y="30025"/>
                  <a:pt x="618084" y="30369"/>
                  <a:pt x="619460" y="30885"/>
                </a:cubicBezTo>
                <a:cubicBezTo>
                  <a:pt x="633053" y="36735"/>
                  <a:pt x="635290" y="41037"/>
                  <a:pt x="632021" y="55491"/>
                </a:cubicBezTo>
                <a:cubicBezTo>
                  <a:pt x="629096" y="68395"/>
                  <a:pt x="626171" y="81128"/>
                  <a:pt x="623074" y="94033"/>
                </a:cubicBezTo>
                <a:cubicBezTo>
                  <a:pt x="621353" y="101088"/>
                  <a:pt x="623074" y="106594"/>
                  <a:pt x="629268" y="110724"/>
                </a:cubicBezTo>
                <a:cubicBezTo>
                  <a:pt x="635635" y="115025"/>
                  <a:pt x="642001" y="118983"/>
                  <a:pt x="649227" y="121736"/>
                </a:cubicBezTo>
                <a:cubicBezTo>
                  <a:pt x="654390" y="123629"/>
                  <a:pt x="658519" y="122424"/>
                  <a:pt x="662477" y="118639"/>
                </a:cubicBezTo>
                <a:cubicBezTo>
                  <a:pt x="672972" y="108659"/>
                  <a:pt x="683469" y="99023"/>
                  <a:pt x="694137" y="89215"/>
                </a:cubicBezTo>
                <a:cubicBezTo>
                  <a:pt x="702912" y="80956"/>
                  <a:pt x="707730" y="80612"/>
                  <a:pt x="717538" y="87323"/>
                </a:cubicBezTo>
                <a:cubicBezTo>
                  <a:pt x="718054" y="87667"/>
                  <a:pt x="718398" y="87839"/>
                  <a:pt x="718742" y="88183"/>
                </a:cubicBezTo>
                <a:cubicBezTo>
                  <a:pt x="735433" y="100228"/>
                  <a:pt x="733024" y="105390"/>
                  <a:pt x="726141" y="117951"/>
                </a:cubicBezTo>
                <a:cubicBezTo>
                  <a:pt x="719947" y="129307"/>
                  <a:pt x="714096" y="141007"/>
                  <a:pt x="707730" y="152363"/>
                </a:cubicBezTo>
                <a:cubicBezTo>
                  <a:pt x="704461" y="158386"/>
                  <a:pt x="705149" y="163548"/>
                  <a:pt x="709279" y="168710"/>
                </a:cubicBezTo>
                <a:cubicBezTo>
                  <a:pt x="713924" y="174388"/>
                  <a:pt x="719086" y="179550"/>
                  <a:pt x="724764" y="184024"/>
                </a:cubicBezTo>
                <a:cubicBezTo>
                  <a:pt x="729582" y="187809"/>
                  <a:pt x="734572" y="188325"/>
                  <a:pt x="740250" y="185400"/>
                </a:cubicBezTo>
                <a:cubicBezTo>
                  <a:pt x="753155" y="178346"/>
                  <a:pt x="766232" y="171463"/>
                  <a:pt x="779309" y="164752"/>
                </a:cubicBezTo>
                <a:cubicBezTo>
                  <a:pt x="788600" y="159934"/>
                  <a:pt x="793935" y="160967"/>
                  <a:pt x="800645" y="169226"/>
                </a:cubicBezTo>
                <a:cubicBezTo>
                  <a:pt x="803054" y="171979"/>
                  <a:pt x="805291" y="174904"/>
                  <a:pt x="807184" y="178001"/>
                </a:cubicBezTo>
                <a:cubicBezTo>
                  <a:pt x="812001" y="185572"/>
                  <a:pt x="811485" y="190562"/>
                  <a:pt x="805463" y="197273"/>
                </a:cubicBezTo>
                <a:cubicBezTo>
                  <a:pt x="795139" y="208457"/>
                  <a:pt x="784815" y="219813"/>
                  <a:pt x="774319" y="230825"/>
                </a:cubicBezTo>
                <a:cubicBezTo>
                  <a:pt x="770362" y="234955"/>
                  <a:pt x="769501" y="239429"/>
                  <a:pt x="771566" y="244591"/>
                </a:cubicBezTo>
                <a:cubicBezTo>
                  <a:pt x="774663" y="251989"/>
                  <a:pt x="778449" y="258872"/>
                  <a:pt x="783439" y="265238"/>
                </a:cubicBezTo>
                <a:cubicBezTo>
                  <a:pt x="787396" y="270401"/>
                  <a:pt x="792214" y="271777"/>
                  <a:pt x="798580" y="270229"/>
                </a:cubicBezTo>
                <a:cubicBezTo>
                  <a:pt x="813206" y="266615"/>
                  <a:pt x="828003" y="263346"/>
                  <a:pt x="842629" y="260249"/>
                </a:cubicBezTo>
                <a:cubicBezTo>
                  <a:pt x="850372" y="258528"/>
                  <a:pt x="855018" y="260765"/>
                  <a:pt x="858975" y="267819"/>
                </a:cubicBezTo>
                <a:cubicBezTo>
                  <a:pt x="861040" y="271605"/>
                  <a:pt x="862761" y="275562"/>
                  <a:pt x="864137" y="279692"/>
                </a:cubicBezTo>
                <a:cubicBezTo>
                  <a:pt x="867062" y="289156"/>
                  <a:pt x="865514" y="293629"/>
                  <a:pt x="857082" y="298963"/>
                </a:cubicBezTo>
                <a:cubicBezTo>
                  <a:pt x="845038" y="306534"/>
                  <a:pt x="833165" y="314449"/>
                  <a:pt x="820777" y="321504"/>
                </a:cubicBezTo>
                <a:cubicBezTo>
                  <a:pt x="813722" y="325633"/>
                  <a:pt x="811829" y="331140"/>
                  <a:pt x="813034" y="338366"/>
                </a:cubicBezTo>
                <a:cubicBezTo>
                  <a:pt x="814066" y="345077"/>
                  <a:pt x="815959" y="351615"/>
                  <a:pt x="818368" y="357982"/>
                </a:cubicBezTo>
                <a:cubicBezTo>
                  <a:pt x="820605" y="363832"/>
                  <a:pt x="824562" y="366929"/>
                  <a:pt x="831273" y="367101"/>
                </a:cubicBezTo>
                <a:cubicBezTo>
                  <a:pt x="846415" y="367273"/>
                  <a:pt x="861384" y="368306"/>
                  <a:pt x="876526" y="368822"/>
                </a:cubicBezTo>
                <a:cubicBezTo>
                  <a:pt x="884785" y="369166"/>
                  <a:pt x="888915" y="372435"/>
                  <a:pt x="891152" y="380350"/>
                </a:cubicBezTo>
                <a:cubicBezTo>
                  <a:pt x="892528" y="384824"/>
                  <a:pt x="893044" y="389470"/>
                  <a:pt x="893044" y="394288"/>
                </a:cubicBezTo>
                <a:cubicBezTo>
                  <a:pt x="893044" y="403579"/>
                  <a:pt x="890463" y="407365"/>
                  <a:pt x="881860" y="410118"/>
                </a:cubicBezTo>
                <a:cubicBezTo>
                  <a:pt x="868267" y="414419"/>
                  <a:pt x="854673" y="418549"/>
                  <a:pt x="841080" y="422679"/>
                </a:cubicBezTo>
                <a:cubicBezTo>
                  <a:pt x="831273" y="425603"/>
                  <a:pt x="828692" y="428701"/>
                  <a:pt x="828348" y="438852"/>
                </a:cubicBezTo>
                <a:cubicBezTo>
                  <a:pt x="828175" y="445907"/>
                  <a:pt x="827659" y="453134"/>
                  <a:pt x="829208" y="460189"/>
                </a:cubicBezTo>
                <a:cubicBezTo>
                  <a:pt x="830240" y="465007"/>
                  <a:pt x="833165" y="467932"/>
                  <a:pt x="837983" y="469480"/>
                </a:cubicBezTo>
                <a:cubicBezTo>
                  <a:pt x="852265" y="473782"/>
                  <a:pt x="866546" y="478083"/>
                  <a:pt x="880827" y="482557"/>
                </a:cubicBezTo>
                <a:cubicBezTo>
                  <a:pt x="890807" y="485654"/>
                  <a:pt x="893216" y="489096"/>
                  <a:pt x="893044" y="499592"/>
                </a:cubicBezTo>
                <a:cubicBezTo>
                  <a:pt x="893044" y="500624"/>
                  <a:pt x="893044" y="501656"/>
                  <a:pt x="893044" y="502689"/>
                </a:cubicBezTo>
                <a:cubicBezTo>
                  <a:pt x="892356" y="518863"/>
                  <a:pt x="887194" y="524025"/>
                  <a:pt x="871020" y="524541"/>
                </a:cubicBezTo>
                <a:cubicBezTo>
                  <a:pt x="857427" y="524885"/>
                  <a:pt x="844006" y="525574"/>
                  <a:pt x="830413" y="525746"/>
                </a:cubicBezTo>
                <a:cubicBezTo>
                  <a:pt x="825250" y="525918"/>
                  <a:pt x="821637" y="528155"/>
                  <a:pt x="819572" y="532456"/>
                </a:cubicBezTo>
                <a:cubicBezTo>
                  <a:pt x="815787" y="540543"/>
                  <a:pt x="813378" y="548975"/>
                  <a:pt x="812690" y="557922"/>
                </a:cubicBezTo>
                <a:cubicBezTo>
                  <a:pt x="812173" y="563600"/>
                  <a:pt x="814582" y="567386"/>
                  <a:pt x="819400" y="570311"/>
                </a:cubicBezTo>
                <a:cubicBezTo>
                  <a:pt x="831445" y="577709"/>
                  <a:pt x="843317" y="585108"/>
                  <a:pt x="855190" y="592679"/>
                </a:cubicBezTo>
                <a:cubicBezTo>
                  <a:pt x="866030" y="599390"/>
                  <a:pt x="867407" y="603519"/>
                  <a:pt x="863277" y="615564"/>
                </a:cubicBezTo>
                <a:cubicBezTo>
                  <a:pt x="861901" y="619694"/>
                  <a:pt x="860008" y="623651"/>
                  <a:pt x="857599" y="627264"/>
                </a:cubicBezTo>
                <a:cubicBezTo>
                  <a:pt x="855362" y="630533"/>
                  <a:pt x="851749" y="632770"/>
                  <a:pt x="846587" y="632770"/>
                </a:cubicBezTo>
                <a:cubicBezTo>
                  <a:pt x="837467" y="630706"/>
                  <a:pt x="828348" y="628641"/>
                  <a:pt x="819228" y="626748"/>
                </a:cubicBezTo>
                <a:cubicBezTo>
                  <a:pt x="811829" y="625027"/>
                  <a:pt x="804258" y="623479"/>
                  <a:pt x="796860" y="621586"/>
                </a:cubicBezTo>
                <a:cubicBezTo>
                  <a:pt x="792042" y="620381"/>
                  <a:pt x="788256" y="621758"/>
                  <a:pt x="785159" y="625200"/>
                </a:cubicBezTo>
                <a:cubicBezTo>
                  <a:pt x="778793" y="632598"/>
                  <a:pt x="773803" y="641030"/>
                  <a:pt x="771050" y="650493"/>
                </a:cubicBezTo>
                <a:cubicBezTo>
                  <a:pt x="769673" y="654967"/>
                  <a:pt x="771738" y="658236"/>
                  <a:pt x="774491" y="661333"/>
                </a:cubicBezTo>
                <a:cubicBezTo>
                  <a:pt x="784471" y="672173"/>
                  <a:pt x="794623" y="683013"/>
                  <a:pt x="804603" y="693682"/>
                </a:cubicBezTo>
                <a:cubicBezTo>
                  <a:pt x="812173" y="701769"/>
                  <a:pt x="812518" y="706586"/>
                  <a:pt x="806495" y="715878"/>
                </a:cubicBezTo>
                <a:cubicBezTo>
                  <a:pt x="806151" y="716394"/>
                  <a:pt x="805807" y="717083"/>
                  <a:pt x="805291" y="717599"/>
                </a:cubicBezTo>
                <a:cubicBezTo>
                  <a:pt x="793935" y="732913"/>
                  <a:pt x="788945" y="733085"/>
                  <a:pt x="775007" y="725170"/>
                </a:cubicBezTo>
                <a:cubicBezTo>
                  <a:pt x="763651" y="718631"/>
                  <a:pt x="751606" y="712781"/>
                  <a:pt x="740078" y="706586"/>
                </a:cubicBezTo>
                <a:cubicBezTo>
                  <a:pt x="735260" y="704006"/>
                  <a:pt x="730787" y="704006"/>
                  <a:pt x="726485" y="707103"/>
                </a:cubicBezTo>
                <a:cubicBezTo>
                  <a:pt x="719602" y="711921"/>
                  <a:pt x="713752" y="717771"/>
                  <a:pt x="708762" y="724481"/>
                </a:cubicBezTo>
                <a:cubicBezTo>
                  <a:pt x="705149" y="729299"/>
                  <a:pt x="704977" y="734117"/>
                  <a:pt x="707902" y="739451"/>
                </a:cubicBezTo>
                <a:cubicBezTo>
                  <a:pt x="714957" y="752356"/>
                  <a:pt x="721839" y="765433"/>
                  <a:pt x="728550" y="778510"/>
                </a:cubicBezTo>
                <a:cubicBezTo>
                  <a:pt x="733196" y="787629"/>
                  <a:pt x="732507" y="791759"/>
                  <a:pt x="725109" y="798814"/>
                </a:cubicBezTo>
                <a:cubicBezTo>
                  <a:pt x="723904" y="799846"/>
                  <a:pt x="722872" y="801051"/>
                  <a:pt x="721667" y="801911"/>
                </a:cubicBezTo>
                <a:cubicBezTo>
                  <a:pt x="710655" y="809998"/>
                  <a:pt x="704977" y="813955"/>
                  <a:pt x="692072" y="800878"/>
                </a:cubicBezTo>
                <a:cubicBezTo>
                  <a:pt x="682780" y="791415"/>
                  <a:pt x="672801" y="782984"/>
                  <a:pt x="663165" y="773864"/>
                </a:cubicBezTo>
                <a:cubicBezTo>
                  <a:pt x="658691" y="769562"/>
                  <a:pt x="653873" y="768702"/>
                  <a:pt x="648367" y="770939"/>
                </a:cubicBezTo>
                <a:cubicBezTo>
                  <a:pt x="641141" y="773864"/>
                  <a:pt x="634258" y="777650"/>
                  <a:pt x="628063" y="782467"/>
                </a:cubicBezTo>
                <a:cubicBezTo>
                  <a:pt x="622902" y="786425"/>
                  <a:pt x="621525" y="791415"/>
                  <a:pt x="623074" y="797609"/>
                </a:cubicBezTo>
                <a:cubicBezTo>
                  <a:pt x="626687" y="812579"/>
                  <a:pt x="630128" y="827721"/>
                  <a:pt x="633398" y="842690"/>
                </a:cubicBezTo>
                <a:cubicBezTo>
                  <a:pt x="634774" y="849229"/>
                  <a:pt x="632537" y="854219"/>
                  <a:pt x="626687" y="857660"/>
                </a:cubicBezTo>
                <a:cubicBezTo>
                  <a:pt x="622729" y="860069"/>
                  <a:pt x="618428" y="861962"/>
                  <a:pt x="613954" y="863338"/>
                </a:cubicBezTo>
                <a:cubicBezTo>
                  <a:pt x="604835" y="866263"/>
                  <a:pt x="599673" y="864542"/>
                  <a:pt x="594511" y="856456"/>
                </a:cubicBezTo>
                <a:cubicBezTo>
                  <a:pt x="586940" y="844411"/>
                  <a:pt x="579197" y="832539"/>
                  <a:pt x="571970" y="820150"/>
                </a:cubicBezTo>
                <a:cubicBezTo>
                  <a:pt x="568013" y="813439"/>
                  <a:pt x="562851" y="810858"/>
                  <a:pt x="555108" y="812235"/>
                </a:cubicBezTo>
                <a:cubicBezTo>
                  <a:pt x="548914" y="813439"/>
                  <a:pt x="542891" y="814988"/>
                  <a:pt x="537041" y="817053"/>
                </a:cubicBezTo>
                <a:cubicBezTo>
                  <a:pt x="528954" y="819978"/>
                  <a:pt x="526373" y="823419"/>
                  <a:pt x="526029" y="832022"/>
                </a:cubicBezTo>
                <a:cubicBezTo>
                  <a:pt x="525513" y="845615"/>
                  <a:pt x="525169" y="859036"/>
                  <a:pt x="524824" y="872630"/>
                </a:cubicBezTo>
                <a:cubicBezTo>
                  <a:pt x="524480" y="885018"/>
                  <a:pt x="521383" y="888976"/>
                  <a:pt x="509166" y="891213"/>
                </a:cubicBezTo>
                <a:cubicBezTo>
                  <a:pt x="505897" y="891901"/>
                  <a:pt x="502628" y="892245"/>
                  <a:pt x="499359" y="892417"/>
                </a:cubicBezTo>
                <a:cubicBezTo>
                  <a:pt x="491272" y="892934"/>
                  <a:pt x="486110" y="889664"/>
                  <a:pt x="483529" y="881749"/>
                </a:cubicBezTo>
                <a:cubicBezTo>
                  <a:pt x="478883" y="867296"/>
                  <a:pt x="474409" y="853014"/>
                  <a:pt x="470280" y="838561"/>
                </a:cubicBezTo>
                <a:cubicBezTo>
                  <a:pt x="468387" y="832022"/>
                  <a:pt x="464429" y="828925"/>
                  <a:pt x="457891" y="827893"/>
                </a:cubicBezTo>
                <a:cubicBezTo>
                  <a:pt x="450320" y="826860"/>
                  <a:pt x="442749" y="826860"/>
                  <a:pt x="435178" y="828065"/>
                </a:cubicBezTo>
                <a:cubicBezTo>
                  <a:pt x="429500" y="828925"/>
                  <a:pt x="425887" y="831850"/>
                  <a:pt x="424166" y="837528"/>
                </a:cubicBezTo>
                <a:cubicBezTo>
                  <a:pt x="420209" y="851121"/>
                  <a:pt x="415907" y="864715"/>
                  <a:pt x="411605" y="878308"/>
                </a:cubicBezTo>
                <a:cubicBezTo>
                  <a:pt x="407820" y="890524"/>
                  <a:pt x="403002" y="893622"/>
                  <a:pt x="390441" y="891901"/>
                </a:cubicBezTo>
                <a:cubicBezTo>
                  <a:pt x="371514" y="889320"/>
                  <a:pt x="369277" y="886739"/>
                  <a:pt x="369105" y="867812"/>
                </a:cubicBezTo>
                <a:cubicBezTo>
                  <a:pt x="368933" y="855423"/>
                  <a:pt x="368417" y="843206"/>
                  <a:pt x="368073" y="830818"/>
                </a:cubicBezTo>
                <a:cubicBezTo>
                  <a:pt x="367901" y="825140"/>
                  <a:pt x="365664" y="820666"/>
                  <a:pt x="360330" y="818429"/>
                </a:cubicBezTo>
                <a:cubicBezTo>
                  <a:pt x="352243" y="814988"/>
                  <a:pt x="343984" y="812579"/>
                  <a:pt x="335208" y="812063"/>
                </a:cubicBezTo>
                <a:cubicBezTo>
                  <a:pt x="329874" y="811718"/>
                  <a:pt x="326089" y="813783"/>
                  <a:pt x="323164" y="818429"/>
                </a:cubicBezTo>
                <a:cubicBezTo>
                  <a:pt x="315765" y="830818"/>
                  <a:pt x="307850" y="842862"/>
                  <a:pt x="300279" y="855079"/>
                </a:cubicBezTo>
                <a:cubicBezTo>
                  <a:pt x="294257" y="864715"/>
                  <a:pt x="289611" y="866435"/>
                  <a:pt x="278943" y="862822"/>
                </a:cubicBezTo>
                <a:cubicBezTo>
                  <a:pt x="278427" y="862650"/>
                  <a:pt x="277911" y="862478"/>
                  <a:pt x="277394" y="862306"/>
                </a:cubicBezTo>
                <a:cubicBezTo>
                  <a:pt x="260876" y="855595"/>
                  <a:pt x="257607" y="851810"/>
                  <a:pt x="261908" y="835291"/>
                </a:cubicBezTo>
                <a:cubicBezTo>
                  <a:pt x="265178" y="822731"/>
                  <a:pt x="267587" y="809998"/>
                  <a:pt x="270684" y="797265"/>
                </a:cubicBezTo>
                <a:cubicBezTo>
                  <a:pt x="272232" y="790726"/>
                  <a:pt x="270512" y="785737"/>
                  <a:pt x="265006" y="781779"/>
                </a:cubicBezTo>
                <a:cubicBezTo>
                  <a:pt x="259155" y="777650"/>
                  <a:pt x="253133" y="774036"/>
                  <a:pt x="246594" y="771111"/>
                </a:cubicBezTo>
                <a:cubicBezTo>
                  <a:pt x="240400" y="768358"/>
                  <a:pt x="235066" y="769390"/>
                  <a:pt x="229904" y="774208"/>
                </a:cubicBezTo>
                <a:cubicBezTo>
                  <a:pt x="219580" y="784016"/>
                  <a:pt x="209085" y="793652"/>
                  <a:pt x="198761" y="803287"/>
                </a:cubicBezTo>
                <a:cubicBezTo>
                  <a:pt x="191018" y="810686"/>
                  <a:pt x="186028" y="811030"/>
                  <a:pt x="176908" y="805352"/>
                </a:cubicBezTo>
                <a:cubicBezTo>
                  <a:pt x="175876" y="804664"/>
                  <a:pt x="174843" y="803975"/>
                  <a:pt x="173811" y="803287"/>
                </a:cubicBezTo>
                <a:cubicBezTo>
                  <a:pt x="160562" y="793824"/>
                  <a:pt x="159358" y="788834"/>
                  <a:pt x="166928" y="774552"/>
                </a:cubicBezTo>
                <a:cubicBezTo>
                  <a:pt x="173123" y="762852"/>
                  <a:pt x="179145" y="751151"/>
                  <a:pt x="185511" y="739623"/>
                </a:cubicBezTo>
                <a:cubicBezTo>
                  <a:pt x="188781" y="733601"/>
                  <a:pt x="188265" y="728439"/>
                  <a:pt x="184135" y="723277"/>
                </a:cubicBezTo>
                <a:cubicBezTo>
                  <a:pt x="179661" y="717599"/>
                  <a:pt x="174499" y="712437"/>
                  <a:pt x="168649" y="707963"/>
                </a:cubicBezTo>
                <a:cubicBezTo>
                  <a:pt x="163487" y="704006"/>
                  <a:pt x="158325" y="703662"/>
                  <a:pt x="152647" y="706758"/>
                </a:cubicBezTo>
                <a:cubicBezTo>
                  <a:pt x="139914" y="713641"/>
                  <a:pt x="127009" y="720524"/>
                  <a:pt x="113932" y="727235"/>
                </a:cubicBezTo>
                <a:cubicBezTo>
                  <a:pt x="104813" y="732052"/>
                  <a:pt x="99479" y="730848"/>
                  <a:pt x="92768" y="723277"/>
                </a:cubicBezTo>
                <a:cubicBezTo>
                  <a:pt x="92252" y="722761"/>
                  <a:pt x="91908" y="722244"/>
                  <a:pt x="91392" y="721728"/>
                </a:cubicBezTo>
                <a:cubicBezTo>
                  <a:pt x="79519" y="707963"/>
                  <a:pt x="79691" y="703145"/>
                  <a:pt x="92252" y="690068"/>
                </a:cubicBezTo>
                <a:cubicBezTo>
                  <a:pt x="101027" y="680777"/>
                  <a:pt x="109287" y="671313"/>
                  <a:pt x="118234" y="662366"/>
                </a:cubicBezTo>
                <a:cubicBezTo>
                  <a:pt x="122708" y="657720"/>
                  <a:pt x="123568" y="652902"/>
                  <a:pt x="121331" y="647224"/>
                </a:cubicBezTo>
                <a:cubicBezTo>
                  <a:pt x="118406" y="639825"/>
                  <a:pt x="114276" y="632942"/>
                  <a:pt x="109459" y="626576"/>
                </a:cubicBezTo>
                <a:cubicBezTo>
                  <a:pt x="105501" y="621414"/>
                  <a:pt x="100167" y="620898"/>
                  <a:pt x="94489" y="622274"/>
                </a:cubicBezTo>
                <a:cubicBezTo>
                  <a:pt x="81928" y="625200"/>
                  <a:pt x="69539" y="628124"/>
                  <a:pt x="56979" y="630878"/>
                </a:cubicBezTo>
                <a:cubicBezTo>
                  <a:pt x="55258" y="631222"/>
                  <a:pt x="53537" y="631738"/>
                  <a:pt x="51989" y="632082"/>
                </a:cubicBezTo>
                <a:cubicBezTo>
                  <a:pt x="42525" y="633803"/>
                  <a:pt x="37707" y="631566"/>
                  <a:pt x="33406" y="622963"/>
                </a:cubicBezTo>
                <a:cubicBezTo>
                  <a:pt x="31857" y="619694"/>
                  <a:pt x="30309" y="616424"/>
                  <a:pt x="29104" y="612983"/>
                </a:cubicBezTo>
                <a:cubicBezTo>
                  <a:pt x="26007" y="603863"/>
                  <a:pt x="27727" y="598701"/>
                  <a:pt x="35987" y="593539"/>
                </a:cubicBezTo>
                <a:cubicBezTo>
                  <a:pt x="47687" y="586141"/>
                  <a:pt x="59560" y="578742"/>
                  <a:pt x="71260" y="571515"/>
                </a:cubicBezTo>
                <a:cubicBezTo>
                  <a:pt x="80551" y="565665"/>
                  <a:pt x="81928" y="562396"/>
                  <a:pt x="79691" y="551728"/>
                </a:cubicBezTo>
                <a:cubicBezTo>
                  <a:pt x="78315" y="545705"/>
                  <a:pt x="76766" y="539511"/>
                  <a:pt x="74357" y="533833"/>
                </a:cubicBezTo>
                <a:cubicBezTo>
                  <a:pt x="71948" y="528155"/>
                  <a:pt x="67819" y="525402"/>
                  <a:pt x="61452" y="525229"/>
                </a:cubicBezTo>
                <a:cubicBezTo>
                  <a:pt x="47515" y="525057"/>
                  <a:pt x="33750" y="524541"/>
                  <a:pt x="19813" y="524025"/>
                </a:cubicBezTo>
                <a:cubicBezTo>
                  <a:pt x="7252" y="523681"/>
                  <a:pt x="3466" y="520412"/>
                  <a:pt x="1230" y="508367"/>
                </a:cubicBezTo>
                <a:cubicBezTo>
                  <a:pt x="1057" y="507162"/>
                  <a:pt x="713" y="505958"/>
                  <a:pt x="541" y="504754"/>
                </a:cubicBezTo>
                <a:cubicBezTo>
                  <a:pt x="-1352" y="489440"/>
                  <a:pt x="1230" y="485482"/>
                  <a:pt x="16199" y="481009"/>
                </a:cubicBezTo>
                <a:cubicBezTo>
                  <a:pt x="28588" y="477223"/>
                  <a:pt x="40976" y="473094"/>
                  <a:pt x="53537" y="469652"/>
                </a:cubicBezTo>
                <a:cubicBezTo>
                  <a:pt x="60420" y="467760"/>
                  <a:pt x="64033" y="463802"/>
                  <a:pt x="64722" y="457091"/>
                </a:cubicBezTo>
                <a:cubicBezTo>
                  <a:pt x="65410" y="449176"/>
                  <a:pt x="65754" y="441089"/>
                  <a:pt x="64205" y="433174"/>
                </a:cubicBezTo>
                <a:cubicBezTo>
                  <a:pt x="63345" y="428012"/>
                  <a:pt x="60420" y="424915"/>
                  <a:pt x="55430" y="423367"/>
                </a:cubicBezTo>
                <a:cubicBezTo>
                  <a:pt x="42181" y="419409"/>
                  <a:pt x="28932" y="415280"/>
                  <a:pt x="15683" y="411150"/>
                </a:cubicBezTo>
                <a:cubicBezTo>
                  <a:pt x="1230" y="406676"/>
                  <a:pt x="-319" y="404267"/>
                  <a:pt x="541" y="389126"/>
                </a:cubicBezTo>
                <a:cubicBezTo>
                  <a:pt x="713" y="386028"/>
                  <a:pt x="1402" y="382931"/>
                  <a:pt x="2090" y="380006"/>
                </a:cubicBezTo>
                <a:cubicBezTo>
                  <a:pt x="4155" y="372435"/>
                  <a:pt x="8456" y="368994"/>
                  <a:pt x="16371" y="368650"/>
                </a:cubicBezTo>
                <a:cubicBezTo>
                  <a:pt x="29276" y="368134"/>
                  <a:pt x="42009" y="367790"/>
                  <a:pt x="54914" y="367445"/>
                </a:cubicBezTo>
                <a:cubicBezTo>
                  <a:pt x="56807" y="367445"/>
                  <a:pt x="58699" y="367273"/>
                  <a:pt x="60592" y="367273"/>
                </a:cubicBezTo>
                <a:cubicBezTo>
                  <a:pt x="69195" y="367618"/>
                  <a:pt x="73669" y="362799"/>
                  <a:pt x="75906" y="355229"/>
                </a:cubicBezTo>
                <a:cubicBezTo>
                  <a:pt x="77627" y="349551"/>
                  <a:pt x="79175" y="343872"/>
                  <a:pt x="80379" y="338194"/>
                </a:cubicBezTo>
                <a:cubicBezTo>
                  <a:pt x="81928" y="330279"/>
                  <a:pt x="80036" y="326494"/>
                  <a:pt x="73153" y="322020"/>
                </a:cubicBezTo>
                <a:cubicBezTo>
                  <a:pt x="61452" y="314621"/>
                  <a:pt x="49580" y="307223"/>
                  <a:pt x="37879" y="299996"/>
                </a:cubicBezTo>
                <a:cubicBezTo>
                  <a:pt x="27384" y="293457"/>
                  <a:pt x="25835" y="289328"/>
                  <a:pt x="29964" y="277455"/>
                </a:cubicBezTo>
                <a:cubicBezTo>
                  <a:pt x="31169" y="273670"/>
                  <a:pt x="32718" y="269884"/>
                  <a:pt x="34954" y="266615"/>
                </a:cubicBezTo>
                <a:cubicBezTo>
                  <a:pt x="38568" y="261109"/>
                  <a:pt x="43557" y="258356"/>
                  <a:pt x="50440" y="260077"/>
                </a:cubicBezTo>
                <a:cubicBezTo>
                  <a:pt x="65066" y="263518"/>
                  <a:pt x="79863" y="266615"/>
                  <a:pt x="94489" y="270229"/>
                </a:cubicBezTo>
                <a:cubicBezTo>
                  <a:pt x="101199" y="271949"/>
                  <a:pt x="106361" y="270401"/>
                  <a:pt x="110491" y="264894"/>
                </a:cubicBezTo>
                <a:cubicBezTo>
                  <a:pt x="114793" y="259044"/>
                  <a:pt x="118578" y="252678"/>
                  <a:pt x="121331" y="245967"/>
                </a:cubicBezTo>
                <a:cubicBezTo>
                  <a:pt x="123740" y="239945"/>
                  <a:pt x="123052" y="234783"/>
                  <a:pt x="118234" y="229793"/>
                </a:cubicBezTo>
                <a:cubicBezTo>
                  <a:pt x="108254" y="219641"/>
                  <a:pt x="98791" y="209145"/>
                  <a:pt x="88983" y="198649"/>
                </a:cubicBezTo>
                <a:cubicBezTo>
                  <a:pt x="81412" y="190390"/>
                  <a:pt x="81068" y="185744"/>
                  <a:pt x="87262" y="176453"/>
                </a:cubicBezTo>
                <a:cubicBezTo>
                  <a:pt x="88294" y="175076"/>
                  <a:pt x="89155" y="173527"/>
                  <a:pt x="90187" y="172151"/>
                </a:cubicBezTo>
                <a:cubicBezTo>
                  <a:pt x="98963" y="160623"/>
                  <a:pt x="103780" y="159590"/>
                  <a:pt x="116685" y="166301"/>
                </a:cubicBezTo>
                <a:cubicBezTo>
                  <a:pt x="128730" y="172667"/>
                  <a:pt x="140774" y="178862"/>
                  <a:pt x="152475" y="185400"/>
                </a:cubicBezTo>
                <a:cubicBezTo>
                  <a:pt x="158669" y="188841"/>
                  <a:pt x="164176" y="188153"/>
                  <a:pt x="169337" y="183852"/>
                </a:cubicBezTo>
                <a:cubicBezTo>
                  <a:pt x="174499" y="179550"/>
                  <a:pt x="179317" y="174732"/>
                  <a:pt x="183791" y="169570"/>
                </a:cubicBezTo>
                <a:cubicBezTo>
                  <a:pt x="188265" y="164236"/>
                  <a:pt x="189297" y="158902"/>
                  <a:pt x="185684" y="152363"/>
                </a:cubicBezTo>
                <a:cubicBezTo>
                  <a:pt x="178457" y="139459"/>
                  <a:pt x="171746" y="126381"/>
                  <a:pt x="164864" y="113305"/>
                </a:cubicBezTo>
                <a:cubicBezTo>
                  <a:pt x="160390" y="104701"/>
                  <a:pt x="161422" y="100056"/>
                  <a:pt x="168477" y="93517"/>
                </a:cubicBezTo>
                <a:cubicBezTo>
                  <a:pt x="171746" y="90420"/>
                  <a:pt x="175360" y="87839"/>
                  <a:pt x="179317" y="85430"/>
                </a:cubicBezTo>
                <a:cubicBezTo>
                  <a:pt x="186200" y="81472"/>
                  <a:pt x="191018" y="81989"/>
                  <a:pt x="196868" y="87323"/>
                </a:cubicBezTo>
                <a:cubicBezTo>
                  <a:pt x="206848" y="96442"/>
                  <a:pt x="216828" y="105734"/>
                  <a:pt x="226635" y="115025"/>
                </a:cubicBezTo>
                <a:cubicBezTo>
                  <a:pt x="236959" y="124833"/>
                  <a:pt x="239196" y="125177"/>
                  <a:pt x="251757" y="118639"/>
                </a:cubicBezTo>
                <a:cubicBezTo>
                  <a:pt x="256746" y="116058"/>
                  <a:pt x="261392" y="113305"/>
                  <a:pt x="265866" y="109863"/>
                </a:cubicBezTo>
                <a:cubicBezTo>
                  <a:pt x="270684" y="105906"/>
                  <a:pt x="272232" y="101260"/>
                  <a:pt x="270684" y="95066"/>
                </a:cubicBezTo>
                <a:cubicBezTo>
                  <a:pt x="267070" y="80784"/>
                  <a:pt x="263973" y="66331"/>
                  <a:pt x="260704" y="52049"/>
                </a:cubicBezTo>
                <a:cubicBezTo>
                  <a:pt x="258639" y="42758"/>
                  <a:pt x="260876" y="38112"/>
                  <a:pt x="269135" y="33638"/>
                </a:cubicBezTo>
                <a:cubicBezTo>
                  <a:pt x="272921" y="31746"/>
                  <a:pt x="276706" y="30197"/>
                  <a:pt x="280664" y="28820"/>
                </a:cubicBezTo>
                <a:cubicBezTo>
                  <a:pt x="289095" y="26240"/>
                  <a:pt x="293913" y="27788"/>
                  <a:pt x="298903" y="35359"/>
                </a:cubicBezTo>
                <a:cubicBezTo>
                  <a:pt x="306817" y="47576"/>
                  <a:pt x="314733" y="59792"/>
                  <a:pt x="321959" y="72525"/>
                </a:cubicBezTo>
                <a:cubicBezTo>
                  <a:pt x="325745" y="79064"/>
                  <a:pt x="330907" y="81300"/>
                  <a:pt x="337961" y="80268"/>
                </a:cubicBezTo>
                <a:cubicBezTo>
                  <a:pt x="345360" y="79064"/>
                  <a:pt x="352587" y="77171"/>
                  <a:pt x="359470" y="74246"/>
                </a:cubicBezTo>
                <a:cubicBezTo>
                  <a:pt x="364459" y="72009"/>
                  <a:pt x="367213" y="68568"/>
                  <a:pt x="367385" y="62717"/>
                </a:cubicBezTo>
                <a:cubicBezTo>
                  <a:pt x="367729" y="47748"/>
                  <a:pt x="368589" y="32950"/>
                  <a:pt x="369105" y="17980"/>
                </a:cubicBezTo>
                <a:cubicBezTo>
                  <a:pt x="369449" y="8345"/>
                  <a:pt x="372547" y="4215"/>
                  <a:pt x="381838" y="1634"/>
                </a:cubicBezTo>
                <a:cubicBezTo>
                  <a:pt x="383386" y="1290"/>
                  <a:pt x="384935" y="774"/>
                  <a:pt x="386484" y="602"/>
                </a:cubicBezTo>
                <a:cubicBezTo>
                  <a:pt x="403518" y="-1291"/>
                  <a:pt x="407648" y="602"/>
                  <a:pt x="412122" y="16260"/>
                </a:cubicBezTo>
                <a:cubicBezTo>
                  <a:pt x="415735" y="28992"/>
                  <a:pt x="420037" y="41381"/>
                  <a:pt x="423478" y="54114"/>
                </a:cubicBezTo>
                <a:cubicBezTo>
                  <a:pt x="425198" y="60136"/>
                  <a:pt x="428812" y="63406"/>
                  <a:pt x="434662" y="64266"/>
                </a:cubicBezTo>
                <a:cubicBezTo>
                  <a:pt x="442749" y="65299"/>
                  <a:pt x="451008" y="65299"/>
                  <a:pt x="459095" y="64266"/>
                </a:cubicBezTo>
                <a:cubicBezTo>
                  <a:pt x="464774" y="63578"/>
                  <a:pt x="468215" y="60136"/>
                  <a:pt x="469935" y="54458"/>
                </a:cubicBezTo>
                <a:cubicBezTo>
                  <a:pt x="474065" y="40521"/>
                  <a:pt x="478367" y="26584"/>
                  <a:pt x="482669" y="12646"/>
                </a:cubicBezTo>
                <a:cubicBezTo>
                  <a:pt x="485938" y="2322"/>
                  <a:pt x="489207" y="-87"/>
                  <a:pt x="500047" y="85"/>
                </a:cubicBezTo>
                <a:close/>
              </a:path>
            </a:pathLst>
          </a:custGeom>
          <a:solidFill>
            <a:schemeClr val="bg1"/>
          </a:solidFill>
          <a:ln w="5155" cap="flat">
            <a:noFill/>
            <a:prstDash val="solid"/>
            <a:miter/>
          </a:ln>
        </p:spPr>
        <p:txBody>
          <a:bodyPr wrap="square" rtlCol="0" anchor="ctr">
            <a:noAutofit/>
          </a:bodyPr>
          <a:lstStyle/>
          <a:p>
            <a:endParaRPr lang="en-US"/>
          </a:p>
        </p:txBody>
      </p:sp>
      <p:grpSp>
        <p:nvGrpSpPr>
          <p:cNvPr id="6" name="Group 5">
            <a:extLst>
              <a:ext uri="{FF2B5EF4-FFF2-40B4-BE49-F238E27FC236}">
                <a16:creationId xmlns:a16="http://schemas.microsoft.com/office/drawing/2014/main" id="{4A8E10A3-87FE-411F-8160-E4A16FBE5C18}"/>
              </a:ext>
            </a:extLst>
          </p:cNvPr>
          <p:cNvGrpSpPr/>
          <p:nvPr/>
        </p:nvGrpSpPr>
        <p:grpSpPr>
          <a:xfrm>
            <a:off x="9303434" y="3492246"/>
            <a:ext cx="1239124" cy="577933"/>
            <a:chOff x="9321722" y="3647694"/>
            <a:chExt cx="1239124" cy="577933"/>
          </a:xfrm>
        </p:grpSpPr>
        <p:grpSp>
          <p:nvGrpSpPr>
            <p:cNvPr id="135" name="Group 134">
              <a:extLst>
                <a:ext uri="{FF2B5EF4-FFF2-40B4-BE49-F238E27FC236}">
                  <a16:creationId xmlns:a16="http://schemas.microsoft.com/office/drawing/2014/main" id="{D9DFACE2-C01D-41A1-9C0A-6263A2FEB124}"/>
                </a:ext>
              </a:extLst>
            </p:cNvPr>
            <p:cNvGrpSpPr/>
            <p:nvPr/>
          </p:nvGrpSpPr>
          <p:grpSpPr>
            <a:xfrm rot="9652240">
              <a:off x="9321722" y="3647694"/>
              <a:ext cx="830987" cy="577933"/>
              <a:chOff x="5405974" y="1533288"/>
              <a:chExt cx="611040" cy="424965"/>
            </a:xfrm>
          </p:grpSpPr>
          <p:sp>
            <p:nvSpPr>
              <p:cNvPr id="145" name="Trapezoid 144">
                <a:extLst>
                  <a:ext uri="{FF2B5EF4-FFF2-40B4-BE49-F238E27FC236}">
                    <a16:creationId xmlns:a16="http://schemas.microsoft.com/office/drawing/2014/main" id="{7933EEAA-4372-4E6E-B080-989D7C864400}"/>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rapezoid 145">
                <a:extLst>
                  <a:ext uri="{FF2B5EF4-FFF2-40B4-BE49-F238E27FC236}">
                    <a16:creationId xmlns:a16="http://schemas.microsoft.com/office/drawing/2014/main" id="{3D83A195-5740-4BED-B69A-C7FA44BE5FA7}"/>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rapezoid 146">
                <a:extLst>
                  <a:ext uri="{FF2B5EF4-FFF2-40B4-BE49-F238E27FC236}">
                    <a16:creationId xmlns:a16="http://schemas.microsoft.com/office/drawing/2014/main" id="{3B4FC330-7F8A-43B5-985B-55F5E4F35871}"/>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rapezoid 147">
                <a:extLst>
                  <a:ext uri="{FF2B5EF4-FFF2-40B4-BE49-F238E27FC236}">
                    <a16:creationId xmlns:a16="http://schemas.microsoft.com/office/drawing/2014/main" id="{CCE0CA2E-64C6-4D2B-B04B-0556FBF44D65}"/>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rapezoid 148">
                <a:extLst>
                  <a:ext uri="{FF2B5EF4-FFF2-40B4-BE49-F238E27FC236}">
                    <a16:creationId xmlns:a16="http://schemas.microsoft.com/office/drawing/2014/main" id="{EFF41D70-805D-4A30-926C-EDBBE6189782}"/>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6755CC93-2275-4511-A2BE-B151B3A394B3}"/>
                </a:ext>
              </a:extLst>
            </p:cNvPr>
            <p:cNvGrpSpPr/>
            <p:nvPr/>
          </p:nvGrpSpPr>
          <p:grpSpPr>
            <a:xfrm rot="2979890" flipH="1">
              <a:off x="10051358" y="3654191"/>
              <a:ext cx="509488" cy="509489"/>
              <a:chOff x="5108331" y="1463790"/>
              <a:chExt cx="374637" cy="374637"/>
            </a:xfrm>
          </p:grpSpPr>
          <p:sp>
            <p:nvSpPr>
              <p:cNvPr id="138" name="Oval 137">
                <a:extLst>
                  <a:ext uri="{FF2B5EF4-FFF2-40B4-BE49-F238E27FC236}">
                    <a16:creationId xmlns:a16="http://schemas.microsoft.com/office/drawing/2014/main" id="{6862881E-F60F-462D-85D7-9BC8170787EA}"/>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Shape 138">
                <a:extLst>
                  <a:ext uri="{FF2B5EF4-FFF2-40B4-BE49-F238E27FC236}">
                    <a16:creationId xmlns:a16="http://schemas.microsoft.com/office/drawing/2014/main" id="{BE4FBBD6-5D50-4CF2-9DD3-40C94371A74B}"/>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8443A88D-85DD-43A3-8732-47D97401EECE}"/>
              </a:ext>
            </a:extLst>
          </p:cNvPr>
          <p:cNvGrpSpPr/>
          <p:nvPr/>
        </p:nvGrpSpPr>
        <p:grpSpPr>
          <a:xfrm>
            <a:off x="2904492" y="1491640"/>
            <a:ext cx="719484" cy="1265041"/>
            <a:chOff x="2904492" y="1491640"/>
            <a:chExt cx="719484" cy="1265041"/>
          </a:xfrm>
        </p:grpSpPr>
        <p:grpSp>
          <p:nvGrpSpPr>
            <p:cNvPr id="114" name="Group 113">
              <a:extLst>
                <a:ext uri="{FF2B5EF4-FFF2-40B4-BE49-F238E27FC236}">
                  <a16:creationId xmlns:a16="http://schemas.microsoft.com/office/drawing/2014/main" id="{102E8560-FD37-4513-B6D2-1C6C77AAFC4D}"/>
                </a:ext>
              </a:extLst>
            </p:cNvPr>
            <p:cNvGrpSpPr/>
            <p:nvPr/>
          </p:nvGrpSpPr>
          <p:grpSpPr>
            <a:xfrm rot="3348710">
              <a:off x="2921335" y="2054040"/>
              <a:ext cx="827730" cy="577552"/>
              <a:chOff x="5405974" y="1533288"/>
              <a:chExt cx="608646" cy="424685"/>
            </a:xfrm>
          </p:grpSpPr>
          <p:sp>
            <p:nvSpPr>
              <p:cNvPr id="90" name="Trapezoid 89">
                <a:extLst>
                  <a:ext uri="{FF2B5EF4-FFF2-40B4-BE49-F238E27FC236}">
                    <a16:creationId xmlns:a16="http://schemas.microsoft.com/office/drawing/2014/main" id="{66F17736-523B-4733-8F89-65A939EC03E5}"/>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9718FD80-7C49-4094-8FBD-D3601FF8C90E}"/>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apezoid 88">
                <a:extLst>
                  <a:ext uri="{FF2B5EF4-FFF2-40B4-BE49-F238E27FC236}">
                    <a16:creationId xmlns:a16="http://schemas.microsoft.com/office/drawing/2014/main" id="{EF77CC75-10ED-4334-8C55-E2BFF7F39355}"/>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apezoid 92">
                <a:extLst>
                  <a:ext uri="{FF2B5EF4-FFF2-40B4-BE49-F238E27FC236}">
                    <a16:creationId xmlns:a16="http://schemas.microsoft.com/office/drawing/2014/main" id="{B7AD5D59-46AE-4863-AE03-B88E6E7A5510}"/>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rapezoid 91">
                <a:extLst>
                  <a:ext uri="{FF2B5EF4-FFF2-40B4-BE49-F238E27FC236}">
                    <a16:creationId xmlns:a16="http://schemas.microsoft.com/office/drawing/2014/main" id="{15E0BCD7-EF9F-4A1E-BE33-C96CD4ACA15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A82C3C5-6304-401A-82B3-EDC0E26976CF}"/>
                </a:ext>
              </a:extLst>
            </p:cNvPr>
            <p:cNvGrpSpPr/>
            <p:nvPr/>
          </p:nvGrpSpPr>
          <p:grpSpPr>
            <a:xfrm rot="3536101">
              <a:off x="2904493" y="1491639"/>
              <a:ext cx="509488" cy="509489"/>
              <a:chOff x="5108331" y="1463790"/>
              <a:chExt cx="374637" cy="374637"/>
            </a:xfrm>
          </p:grpSpPr>
          <p:sp>
            <p:nvSpPr>
              <p:cNvPr id="88" name="Oval 87">
                <a:extLst>
                  <a:ext uri="{FF2B5EF4-FFF2-40B4-BE49-F238E27FC236}">
                    <a16:creationId xmlns:a16="http://schemas.microsoft.com/office/drawing/2014/main" id="{56792953-F4B9-43CC-8511-49184ED79294}"/>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FE9EAEF9-FEFC-4538-A8A8-6863A8156719}"/>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sp>
        <p:nvSpPr>
          <p:cNvPr id="3" name="CuadroTexto 2">
            <a:extLst>
              <a:ext uri="{FF2B5EF4-FFF2-40B4-BE49-F238E27FC236}">
                <a16:creationId xmlns:a16="http://schemas.microsoft.com/office/drawing/2014/main" id="{76B27A44-77EA-46A5-889B-9BF479EE9971}"/>
              </a:ext>
            </a:extLst>
          </p:cNvPr>
          <p:cNvSpPr txBox="1"/>
          <p:nvPr/>
        </p:nvSpPr>
        <p:spPr>
          <a:xfrm>
            <a:off x="512863" y="5166846"/>
            <a:ext cx="3255996" cy="1184428"/>
          </a:xfrm>
          <a:prstGeom prst="rect">
            <a:avLst/>
          </a:prstGeom>
          <a:noFill/>
        </p:spPr>
        <p:txBody>
          <a:bodyPr wrap="square" rtlCol="0">
            <a:spAutoFit/>
          </a:bodyPr>
          <a:lstStyle/>
          <a:p>
            <a:endParaRPr lang="es-DO" dirty="0"/>
          </a:p>
        </p:txBody>
      </p:sp>
      <p:sp>
        <p:nvSpPr>
          <p:cNvPr id="8" name="CuadroTexto 7">
            <a:extLst>
              <a:ext uri="{FF2B5EF4-FFF2-40B4-BE49-F238E27FC236}">
                <a16:creationId xmlns:a16="http://schemas.microsoft.com/office/drawing/2014/main" id="{7F39B357-D413-44BA-9C9E-FC767E7AFB9C}"/>
              </a:ext>
            </a:extLst>
          </p:cNvPr>
          <p:cNvSpPr txBox="1"/>
          <p:nvPr/>
        </p:nvSpPr>
        <p:spPr>
          <a:xfrm>
            <a:off x="0" y="5467051"/>
            <a:ext cx="4897574" cy="86177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Isaac Almonte Polanco 20-EIIN-1-002</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Luis Miguel Marte Gratereaux 20-EIIN-1-024</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Robert De Jesus Lopez Peralta 20-EIIN-1-017</a:t>
            </a:r>
            <a:r>
              <a:rPr lang="en-US" dirty="0"/>
              <a:t>	</a:t>
            </a:r>
            <a:endParaRPr lang="es-DO" dirty="0"/>
          </a:p>
        </p:txBody>
      </p:sp>
      <p:sp>
        <p:nvSpPr>
          <p:cNvPr id="10" name="CuadroTexto 9">
            <a:extLst>
              <a:ext uri="{FF2B5EF4-FFF2-40B4-BE49-F238E27FC236}">
                <a16:creationId xmlns:a16="http://schemas.microsoft.com/office/drawing/2014/main" id="{C3170268-DDA3-42C0-92A1-B3B3A9C5BB49}"/>
              </a:ext>
            </a:extLst>
          </p:cNvPr>
          <p:cNvSpPr txBox="1"/>
          <p:nvPr/>
        </p:nvSpPr>
        <p:spPr>
          <a:xfrm>
            <a:off x="2830535" y="564250"/>
            <a:ext cx="6530931" cy="1230401"/>
          </a:xfrm>
          <a:prstGeom prst="rect">
            <a:avLst/>
          </a:prstGeom>
          <a:noFill/>
        </p:spPr>
        <p:txBody>
          <a:bodyPr wrap="square" rtlCol="0">
            <a:spAutoFit/>
          </a:bodyPr>
          <a:lstStyle/>
          <a:p>
            <a:pPr algn="ctr">
              <a:lnSpc>
                <a:spcPct val="107000"/>
              </a:lnSpc>
              <a:spcAft>
                <a:spcPts val="800"/>
              </a:spcAft>
            </a:pPr>
            <a:r>
              <a:rPr lang="en-US" sz="3600" b="1" dirty="0">
                <a:effectLst>
                  <a:outerShdw blurRad="38100" dist="38100" dir="2700000" algn="tl">
                    <a:srgbClr val="000000">
                      <a:alpha val="43137"/>
                    </a:srgbClr>
                  </a:outerShdw>
                </a:effectLst>
                <a:latin typeface="+mj-lt"/>
                <a:cs typeface="Times New Roman" panose="02020603050405020304" pitchFamily="18" charset="0"/>
              </a:rPr>
              <a:t>UNIVERSIDAD DOMINICANA O&amp;M</a:t>
            </a:r>
            <a:endParaRPr lang="es-DO" sz="3600" b="1" dirty="0">
              <a:effectLst>
                <a:outerShdw blurRad="38100" dist="38100" dir="2700000" algn="tl">
                  <a:srgbClr val="000000">
                    <a:alpha val="43137"/>
                  </a:srgbClr>
                </a:outerShdw>
              </a:effectLst>
              <a:latin typeface="+mj-lt"/>
              <a:cs typeface="Times New Roman" panose="02020603050405020304" pitchFamily="18" charset="0"/>
            </a:endParaRPr>
          </a:p>
        </p:txBody>
      </p:sp>
      <p:pic>
        <p:nvPicPr>
          <p:cNvPr id="79" name="Imagen 78">
            <a:extLst>
              <a:ext uri="{FF2B5EF4-FFF2-40B4-BE49-F238E27FC236}">
                <a16:creationId xmlns:a16="http://schemas.microsoft.com/office/drawing/2014/main" id="{D75D930D-338D-49A4-9B98-8AD3750DBC4B}"/>
              </a:ext>
            </a:extLst>
          </p:cNvPr>
          <p:cNvPicPr/>
          <p:nvPr/>
        </p:nvPicPr>
        <p:blipFill rotWithShape="1">
          <a:blip r:embed="rId2" cstate="print">
            <a:extLst>
              <a:ext uri="{28A0092B-C50C-407E-A947-70E740481C1C}">
                <a14:useLocalDpi xmlns:a14="http://schemas.microsoft.com/office/drawing/2010/main" val="0"/>
              </a:ext>
            </a:extLst>
          </a:blip>
          <a:srcRect l="11628" t="19078" r="15503" b="17647"/>
          <a:stretch/>
        </p:blipFill>
        <p:spPr bwMode="auto">
          <a:xfrm>
            <a:off x="4507977" y="1901263"/>
            <a:ext cx="3176046" cy="30554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85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2CA093AE-DFFA-4F08-A1E5-6A62123931C9}"/>
              </a:ext>
            </a:extLst>
          </p:cNvPr>
          <p:cNvSpPr txBox="1"/>
          <p:nvPr/>
        </p:nvSpPr>
        <p:spPr>
          <a:xfrm>
            <a:off x="1375720" y="188082"/>
            <a:ext cx="9440561" cy="4432880"/>
          </a:xfrm>
          <a:prstGeom prst="rect">
            <a:avLst/>
          </a:prstGeom>
          <a:noFill/>
        </p:spPr>
        <p:txBody>
          <a:bodyPr wrap="square" rtlCol="0">
            <a:spAutoFit/>
          </a:bodyPr>
          <a:lstStyle/>
          <a:p>
            <a:pPr algn="ctr">
              <a:lnSpc>
                <a:spcPct val="107000"/>
              </a:lnSpc>
              <a:spcAft>
                <a:spcPts val="800"/>
              </a:spcAft>
            </a:pPr>
            <a:r>
              <a:rPr lang="en-US" sz="3600" b="1" dirty="0">
                <a:effectLst>
                  <a:outerShdw blurRad="38100" dist="38100" dir="2700000" algn="tl">
                    <a:srgbClr val="000000">
                      <a:alpha val="43137"/>
                    </a:srgbClr>
                  </a:outerShdw>
                </a:effectLst>
                <a:latin typeface="+mj-lt"/>
                <a:cs typeface="Times New Roman" panose="02020603050405020304" pitchFamily="18" charset="0"/>
              </a:rPr>
              <a:t>Nuestros servicios</a:t>
            </a:r>
          </a:p>
          <a:p>
            <a:pPr>
              <a:lnSpc>
                <a:spcPct val="107000"/>
              </a:lnSpc>
              <a:spcAft>
                <a:spcPts val="800"/>
              </a:spcAft>
            </a:pPr>
            <a:endParaRPr lang="en-US" dirty="0">
              <a:latin typeface="Times New Roman" panose="02020603050405020304" pitchFamily="18" charset="0"/>
              <a:cs typeface="Times New Roman" panose="02020603050405020304" pitchFamily="18" charset="0"/>
            </a:endParaRPr>
          </a:p>
          <a:p>
            <a:pPr>
              <a:lnSpc>
                <a:spcPct val="107000"/>
              </a:lnSpc>
              <a:spcAft>
                <a:spcPts val="800"/>
              </a:spcAft>
              <a:buFont typeface="Arial" pitchFamily="34" charset="0"/>
              <a:buChar char="•"/>
            </a:pPr>
            <a:r>
              <a:rPr lang="en-US" dirty="0">
                <a:latin typeface="Times New Roman" panose="02020603050405020304" pitchFamily="18" charset="0"/>
                <a:cs typeface="Times New Roman" panose="02020603050405020304" pitchFamily="18" charset="0"/>
              </a:rPr>
              <a:t> </a:t>
            </a:r>
            <a:r>
              <a:rPr lang="en-US" sz="2000" b="1" dirty="0">
                <a:latin typeface="Century Gothic (Títulos)"/>
                <a:cs typeface="Times New Roman" panose="02020603050405020304" pitchFamily="18" charset="0"/>
              </a:rPr>
              <a:t>Diseños electricos y electronicos</a:t>
            </a:r>
            <a:r>
              <a:rPr lang="en-US" sz="2000" dirty="0">
                <a:latin typeface="Century Gothic (Títulos)"/>
                <a:cs typeface="Times New Roman" panose="02020603050405020304" pitchFamily="18" charset="0"/>
              </a:rPr>
              <a:t>: En esta área tenemos un equipo de arquitectos diseñando los planos de acuerdo a la necesidad de cada </a:t>
            </a:r>
            <a:r>
              <a:rPr lang="en-US" sz="2000" dirty="0" err="1">
                <a:latin typeface="Century Gothic (Títulos)"/>
                <a:cs typeface="Times New Roman" panose="02020603050405020304" pitchFamily="18" charset="0"/>
              </a:rPr>
              <a:t>cliente</a:t>
            </a:r>
            <a:r>
              <a:rPr lang="en-US" sz="2000" dirty="0">
                <a:latin typeface="Century Gothic (Títulos)"/>
                <a:cs typeface="Times New Roman" panose="02020603050405020304" pitchFamily="18" charset="0"/>
              </a:rPr>
              <a:t>. </a:t>
            </a:r>
          </a:p>
          <a:p>
            <a:pPr>
              <a:lnSpc>
                <a:spcPct val="107000"/>
              </a:lnSpc>
              <a:spcAft>
                <a:spcPts val="800"/>
              </a:spcAft>
              <a:buFont typeface="Arial" pitchFamily="34" charset="0"/>
              <a:buChar char="•"/>
            </a:pPr>
            <a:r>
              <a:rPr lang="en-US" sz="2000" dirty="0">
                <a:latin typeface="Century Gothic (Títulos)"/>
                <a:cs typeface="Times New Roman" panose="02020603050405020304" pitchFamily="18" charset="0"/>
              </a:rPr>
              <a:t> </a:t>
            </a:r>
            <a:r>
              <a:rPr lang="en-US" sz="2000" b="1" dirty="0">
                <a:latin typeface="Century Gothic (Títulos)"/>
                <a:cs typeface="Times New Roman" panose="02020603050405020304" pitchFamily="18" charset="0"/>
              </a:rPr>
              <a:t>Ensamble e instalacion: </a:t>
            </a:r>
            <a:r>
              <a:rPr lang="en-US" sz="2000" dirty="0">
                <a:latin typeface="Century Gothic (Títulos)"/>
                <a:cs typeface="Times New Roman" panose="02020603050405020304" pitchFamily="18" charset="0"/>
              </a:rPr>
              <a:t>Contamos con un gran equipo de ingenieros especializados para ejecutar cada plano y volverlo </a:t>
            </a:r>
            <a:r>
              <a:rPr lang="en-US" sz="2000" dirty="0" err="1">
                <a:latin typeface="Century Gothic (Títulos)"/>
                <a:cs typeface="Times New Roman" panose="02020603050405020304" pitchFamily="18" charset="0"/>
              </a:rPr>
              <a:t>realidad</a:t>
            </a:r>
            <a:r>
              <a:rPr lang="en-US" sz="2000" dirty="0">
                <a:latin typeface="Century Gothic (Títulos)"/>
                <a:cs typeface="Times New Roman" panose="02020603050405020304" pitchFamily="18" charset="0"/>
              </a:rPr>
              <a:t>.</a:t>
            </a:r>
          </a:p>
          <a:p>
            <a:pPr>
              <a:lnSpc>
                <a:spcPct val="107000"/>
              </a:lnSpc>
              <a:spcAft>
                <a:spcPts val="800"/>
              </a:spcAft>
              <a:buFont typeface="Arial" pitchFamily="34" charset="0"/>
              <a:buChar char="•"/>
            </a:pPr>
            <a:r>
              <a:rPr lang="en-US" sz="2000" dirty="0">
                <a:latin typeface="Century Gothic (Títulos)"/>
                <a:cs typeface="Times New Roman" panose="02020603050405020304" pitchFamily="18" charset="0"/>
              </a:rPr>
              <a:t> </a:t>
            </a:r>
            <a:r>
              <a:rPr lang="en-US" sz="2000" b="1" dirty="0">
                <a:latin typeface="Century Gothic (Títulos)"/>
                <a:cs typeface="Times New Roman" panose="02020603050405020304" pitchFamily="18" charset="0"/>
              </a:rPr>
              <a:t>Venta de materiales: </a:t>
            </a:r>
            <a:r>
              <a:rPr lang="en-US" sz="2000" dirty="0" err="1">
                <a:latin typeface="Century Gothic (Títulos)"/>
                <a:cs typeface="Times New Roman" panose="02020603050405020304" pitchFamily="18" charset="0"/>
              </a:rPr>
              <a:t>Tenemos</a:t>
            </a:r>
            <a:r>
              <a:rPr lang="en-US" sz="2000" dirty="0">
                <a:latin typeface="Century Gothic (Títulos)"/>
                <a:cs typeface="Times New Roman" panose="02020603050405020304" pitchFamily="18" charset="0"/>
              </a:rPr>
              <a:t> los </a:t>
            </a:r>
            <a:r>
              <a:rPr lang="en-US" sz="2000" dirty="0" err="1">
                <a:latin typeface="Century Gothic (Títulos)"/>
                <a:cs typeface="Times New Roman" panose="02020603050405020304" pitchFamily="18" charset="0"/>
              </a:rPr>
              <a:t>materiales</a:t>
            </a:r>
            <a:r>
              <a:rPr lang="en-US" sz="2000" dirty="0">
                <a:latin typeface="Century Gothic (Títulos)"/>
                <a:cs typeface="Times New Roman" panose="02020603050405020304" pitchFamily="18" charset="0"/>
              </a:rPr>
              <a:t> específicos y de la mejor calidad para la ejecución </a:t>
            </a:r>
            <a:r>
              <a:rPr lang="en-US" sz="2000" dirty="0" err="1">
                <a:latin typeface="Century Gothic (Títulos)"/>
                <a:cs typeface="Times New Roman" panose="02020603050405020304" pitchFamily="18" charset="0"/>
              </a:rPr>
              <a:t>rápida</a:t>
            </a:r>
            <a:r>
              <a:rPr lang="en-US" sz="2000" dirty="0">
                <a:latin typeface="Century Gothic (Títulos)"/>
                <a:cs typeface="Times New Roman" panose="02020603050405020304" pitchFamily="18" charset="0"/>
              </a:rPr>
              <a:t> y </a:t>
            </a:r>
            <a:r>
              <a:rPr lang="en-US" sz="2000" dirty="0" err="1">
                <a:latin typeface="Century Gothic (Títulos)"/>
                <a:cs typeface="Times New Roman" panose="02020603050405020304" pitchFamily="18" charset="0"/>
              </a:rPr>
              <a:t>eficiente</a:t>
            </a:r>
            <a:r>
              <a:rPr lang="en-US" sz="2000" dirty="0">
                <a:latin typeface="Century Gothic (Títulos)"/>
                <a:cs typeface="Times New Roman" panose="02020603050405020304" pitchFamily="18" charset="0"/>
              </a:rPr>
              <a:t> de </a:t>
            </a:r>
            <a:r>
              <a:rPr lang="en-US" sz="2000" dirty="0" err="1">
                <a:latin typeface="Century Gothic (Títulos)"/>
                <a:cs typeface="Times New Roman" panose="02020603050405020304" pitchFamily="18" charset="0"/>
              </a:rPr>
              <a:t>todas</a:t>
            </a:r>
            <a:r>
              <a:rPr lang="en-US" sz="2000" dirty="0">
                <a:latin typeface="Century Gothic (Títulos)"/>
                <a:cs typeface="Times New Roman" panose="02020603050405020304" pitchFamily="18" charset="0"/>
              </a:rPr>
              <a:t> las </a:t>
            </a:r>
            <a:r>
              <a:rPr lang="en-US" sz="2000" dirty="0" err="1">
                <a:latin typeface="Century Gothic (Títulos)"/>
                <a:cs typeface="Times New Roman" panose="02020603050405020304" pitchFamily="18" charset="0"/>
              </a:rPr>
              <a:t>instalaciones</a:t>
            </a:r>
            <a:r>
              <a:rPr lang="en-US" sz="2000" dirty="0">
                <a:latin typeface="Century Gothic (Títulos)"/>
                <a:cs typeface="Times New Roman" panose="02020603050405020304" pitchFamily="18" charset="0"/>
              </a:rPr>
              <a:t> </a:t>
            </a:r>
            <a:r>
              <a:rPr lang="en-US" sz="2000" dirty="0" err="1">
                <a:latin typeface="Century Gothic (Títulos)"/>
                <a:cs typeface="Times New Roman" panose="02020603050405020304" pitchFamily="18" charset="0"/>
              </a:rPr>
              <a:t>industriales</a:t>
            </a:r>
            <a:r>
              <a:rPr lang="en-US" sz="2000" dirty="0">
                <a:latin typeface="Century Gothic (Títulos)"/>
                <a:cs typeface="Times New Roman" panose="02020603050405020304" pitchFamily="18" charset="0"/>
              </a:rPr>
              <a:t>.</a:t>
            </a:r>
          </a:p>
          <a:p>
            <a:pPr>
              <a:lnSpc>
                <a:spcPct val="107000"/>
              </a:lnSpc>
              <a:spcAft>
                <a:spcPts val="800"/>
              </a:spcAft>
              <a:buFont typeface="Arial" pitchFamily="34" charset="0"/>
              <a:buChar char="•"/>
            </a:pPr>
            <a:r>
              <a:rPr lang="en-US" sz="2000" dirty="0">
                <a:latin typeface="Century Gothic (Títulos)"/>
                <a:cs typeface="Times New Roman" panose="02020603050405020304" pitchFamily="18" charset="0"/>
              </a:rPr>
              <a:t> Soporte </a:t>
            </a:r>
            <a:r>
              <a:rPr lang="en-US" sz="2000" dirty="0" err="1">
                <a:latin typeface="Century Gothic (Títulos)"/>
                <a:cs typeface="Times New Roman" panose="02020603050405020304" pitchFamily="18" charset="0"/>
              </a:rPr>
              <a:t>técnico</a:t>
            </a:r>
            <a:r>
              <a:rPr lang="en-US" sz="2000" dirty="0">
                <a:latin typeface="Century Gothic (Títulos)"/>
                <a:cs typeface="Times New Roman" panose="02020603050405020304" pitchFamily="18" charset="0"/>
              </a:rPr>
              <a:t> para inquietudes y </a:t>
            </a:r>
            <a:r>
              <a:rPr lang="en-US" sz="2000" dirty="0" err="1">
                <a:latin typeface="Century Gothic (Títulos)"/>
                <a:cs typeface="Times New Roman" panose="02020603050405020304" pitchFamily="18" charset="0"/>
              </a:rPr>
              <a:t>soluciones</a:t>
            </a:r>
            <a:r>
              <a:rPr lang="en-US" sz="2000" dirty="0">
                <a:latin typeface="Century Gothic (Títulos)"/>
                <a:cs typeface="Times New Roman" panose="02020603050405020304" pitchFamily="18" charset="0"/>
              </a:rPr>
              <a:t> de </a:t>
            </a:r>
            <a:r>
              <a:rPr lang="en-US" sz="2000" dirty="0" err="1">
                <a:latin typeface="Century Gothic (Títulos)"/>
                <a:cs typeface="Times New Roman" panose="02020603050405020304" pitchFamily="18" charset="0"/>
              </a:rPr>
              <a:t>problemas</a:t>
            </a:r>
            <a:r>
              <a:rPr lang="en-US" sz="2000" dirty="0">
                <a:latin typeface="Century Gothic (Títulos)"/>
                <a:cs typeface="Times New Roman" panose="02020603050405020304" pitchFamily="18" charset="0"/>
              </a:rPr>
              <a:t>.</a:t>
            </a:r>
          </a:p>
        </p:txBody>
      </p:sp>
      <p:pic>
        <p:nvPicPr>
          <p:cNvPr id="13" name="Imagen 12">
            <a:extLst>
              <a:ext uri="{FF2B5EF4-FFF2-40B4-BE49-F238E27FC236}">
                <a16:creationId xmlns:a16="http://schemas.microsoft.com/office/drawing/2014/main" id="{D4CC4D91-32B3-4912-BA2D-A32F1DAAB4F7}"/>
              </a:ext>
            </a:extLst>
          </p:cNvPr>
          <p:cNvPicPr/>
          <p:nvPr/>
        </p:nvPicPr>
        <p:blipFill rotWithShape="1">
          <a:blip r:embed="rId2"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pic>
        <p:nvPicPr>
          <p:cNvPr id="3" name="Imagen 2" descr="Aplicación, Icono&#10;&#10;Descripción generada automáticamente">
            <a:extLst>
              <a:ext uri="{FF2B5EF4-FFF2-40B4-BE49-F238E27FC236}">
                <a16:creationId xmlns:a16="http://schemas.microsoft.com/office/drawing/2014/main" id="{01C5AE43-9CB2-4B41-A195-61B8AFFC3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3789" y="4853767"/>
            <a:ext cx="3304423" cy="1779305"/>
          </a:xfrm>
          <a:prstGeom prst="rect">
            <a:avLst/>
          </a:prstGeom>
        </p:spPr>
      </p:pic>
    </p:spTree>
    <p:extLst>
      <p:ext uri="{BB962C8B-B14F-4D97-AF65-F5344CB8AC3E}">
        <p14:creationId xmlns:p14="http://schemas.microsoft.com/office/powerpoint/2010/main" val="95905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2CA093AE-DFFA-4F08-A1E5-6A62123931C9}"/>
              </a:ext>
            </a:extLst>
          </p:cNvPr>
          <p:cNvSpPr txBox="1"/>
          <p:nvPr/>
        </p:nvSpPr>
        <p:spPr>
          <a:xfrm>
            <a:off x="1375720" y="228188"/>
            <a:ext cx="9440561" cy="637610"/>
          </a:xfrm>
          <a:prstGeom prst="rect">
            <a:avLst/>
          </a:prstGeom>
          <a:noFill/>
        </p:spPr>
        <p:txBody>
          <a:bodyPr wrap="square" rtlCol="0">
            <a:spAutoFit/>
          </a:bodyPr>
          <a:lstStyle/>
          <a:p>
            <a:pPr algn="ctr">
              <a:lnSpc>
                <a:spcPct val="107000"/>
              </a:lnSpc>
              <a:spcAft>
                <a:spcPts val="800"/>
              </a:spcAft>
            </a:pPr>
            <a:r>
              <a:rPr lang="en-US" sz="3600" b="1" dirty="0">
                <a:effectLst>
                  <a:outerShdw blurRad="38100" dist="38100" dir="2700000" algn="tl">
                    <a:srgbClr val="000000">
                      <a:alpha val="43137"/>
                    </a:srgbClr>
                  </a:outerShdw>
                </a:effectLst>
                <a:latin typeface="+mj-lt"/>
                <a:cs typeface="Times New Roman" panose="02020603050405020304" pitchFamily="18" charset="0"/>
              </a:rPr>
              <a:t>¿Por qué adquirir nuestros servicios?</a:t>
            </a:r>
            <a:endParaRPr lang="es-DO" sz="3600" b="1" dirty="0">
              <a:effectLst>
                <a:outerShdw blurRad="38100" dist="38100" dir="2700000" algn="tl">
                  <a:srgbClr val="000000">
                    <a:alpha val="43137"/>
                  </a:srgbClr>
                </a:outerShdw>
              </a:effectLst>
              <a:latin typeface="+mj-lt"/>
              <a:cs typeface="Times New Roman" panose="02020603050405020304" pitchFamily="18" charset="0"/>
            </a:endParaRPr>
          </a:p>
        </p:txBody>
      </p:sp>
      <p:pic>
        <p:nvPicPr>
          <p:cNvPr id="13" name="Imagen 12">
            <a:extLst>
              <a:ext uri="{FF2B5EF4-FFF2-40B4-BE49-F238E27FC236}">
                <a16:creationId xmlns:a16="http://schemas.microsoft.com/office/drawing/2014/main" id="{D4CC4D91-32B3-4912-BA2D-A32F1DAAB4F7}"/>
              </a:ext>
            </a:extLst>
          </p:cNvPr>
          <p:cNvPicPr/>
          <p:nvPr/>
        </p:nvPicPr>
        <p:blipFill rotWithShape="1">
          <a:blip r:embed="rId2"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3" name="CuadroTexto 2">
            <a:extLst>
              <a:ext uri="{FF2B5EF4-FFF2-40B4-BE49-F238E27FC236}">
                <a16:creationId xmlns:a16="http://schemas.microsoft.com/office/drawing/2014/main" id="{CB9C33B4-36E2-49CB-A0FF-9D688C299A2D}"/>
              </a:ext>
            </a:extLst>
          </p:cNvPr>
          <p:cNvSpPr txBox="1"/>
          <p:nvPr/>
        </p:nvSpPr>
        <p:spPr>
          <a:xfrm>
            <a:off x="1499937" y="1623884"/>
            <a:ext cx="9192126" cy="2523768"/>
          </a:xfrm>
          <a:prstGeom prst="rect">
            <a:avLst/>
          </a:prstGeom>
          <a:noFill/>
        </p:spPr>
        <p:txBody>
          <a:bodyPr wrap="square" rtlCol="0">
            <a:spAutoFit/>
          </a:bodyPr>
          <a:lstStyle/>
          <a:p>
            <a:pPr marL="285750" indent="-285750" algn="just">
              <a:buFont typeface="Arial" panose="020B0604020202020204" pitchFamily="34" charset="0"/>
              <a:buChar char="•"/>
            </a:pPr>
            <a:r>
              <a:rPr lang="es-DO" sz="2000" dirty="0"/>
              <a:t>Contamos con el mejor equipo de trabajo para brindarles la mejor atención al cliente.</a:t>
            </a:r>
          </a:p>
          <a:p>
            <a:pPr marL="285750" indent="-285750" algn="just">
              <a:buFont typeface="Arial" panose="020B0604020202020204" pitchFamily="34" charset="0"/>
              <a:buChar char="•"/>
            </a:pPr>
            <a:r>
              <a:rPr lang="es-DO" sz="2000" dirty="0"/>
              <a:t>Soluciones de forma rápida y eficiente al problema de nuestro cliente.</a:t>
            </a:r>
          </a:p>
          <a:p>
            <a:pPr marL="285750" indent="-285750" algn="just">
              <a:buFont typeface="Arial" panose="020B0604020202020204" pitchFamily="34" charset="0"/>
              <a:buChar char="•"/>
            </a:pPr>
            <a:r>
              <a:rPr lang="es-DO" sz="2000" dirty="0"/>
              <a:t>Contamos con los mejores precios y diseños gráficos industriales del mercado.</a:t>
            </a:r>
          </a:p>
          <a:p>
            <a:pPr marL="285750" indent="-285750" algn="just">
              <a:buFont typeface="Arial" panose="020B0604020202020204" pitchFamily="34" charset="0"/>
              <a:buChar char="•"/>
            </a:pPr>
            <a:r>
              <a:rPr lang="es-DO" sz="2000" dirty="0"/>
              <a:t>Ofrecemos la mejor garantía de nuestros servicios instalados o aplicados.</a:t>
            </a:r>
          </a:p>
          <a:p>
            <a:pPr marL="285750" indent="-285750">
              <a:buFont typeface="Arial" panose="020B0604020202020204" pitchFamily="34" charset="0"/>
              <a:buChar char="•"/>
            </a:pPr>
            <a:endParaRPr lang="es-DO" dirty="0"/>
          </a:p>
        </p:txBody>
      </p:sp>
      <p:pic>
        <p:nvPicPr>
          <p:cNvPr id="1028" name="Picture 4" descr="▷ Calidad del servicio y su importancia para mi negocio - Cómo Crear Empresa">
            <a:extLst>
              <a:ext uri="{FF2B5EF4-FFF2-40B4-BE49-F238E27FC236}">
                <a16:creationId xmlns:a16="http://schemas.microsoft.com/office/drawing/2014/main" id="{EFCEC85D-9139-4192-8C0A-49EBBF0D5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042" y="4389327"/>
            <a:ext cx="3777916" cy="208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28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76322FD-7A4B-4753-B410-EBD9B4FE2AA2}"/>
              </a:ext>
            </a:extLst>
          </p:cNvPr>
          <p:cNvSpPr txBox="1"/>
          <p:nvPr/>
        </p:nvSpPr>
        <p:spPr>
          <a:xfrm>
            <a:off x="1704309" y="0"/>
            <a:ext cx="8783383" cy="1064715"/>
          </a:xfrm>
          <a:prstGeom prst="rect">
            <a:avLst/>
          </a:prstGeom>
          <a:noFill/>
        </p:spPr>
        <p:txBody>
          <a:bodyPr wrap="square" rtlCol="0">
            <a:spAutoFit/>
          </a:bodyPr>
          <a:lstStyle/>
          <a:p>
            <a:pPr marL="619125" algn="ctr">
              <a:lnSpc>
                <a:spcPct val="107000"/>
              </a:lnSpc>
              <a:spcAft>
                <a:spcPts val="800"/>
              </a:spcAft>
            </a:pPr>
            <a:r>
              <a:rPr lang="es-DO" sz="3600" b="1" dirty="0">
                <a:effectLst>
                  <a:outerShdw blurRad="38100" dist="38100" dir="2700000" algn="tl">
                    <a:srgbClr val="000000">
                      <a:alpha val="43137"/>
                    </a:srgbClr>
                  </a:outerShdw>
                </a:effectLst>
                <a:latin typeface="+mj-lt"/>
                <a:cs typeface="Times New Roman" panose="02020603050405020304" pitchFamily="18" charset="0"/>
              </a:rPr>
              <a:t>Conclusión</a:t>
            </a:r>
            <a:r>
              <a:rPr lang="es-DO"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DO"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DO" dirty="0"/>
          </a:p>
        </p:txBody>
      </p:sp>
      <p:sp>
        <p:nvSpPr>
          <p:cNvPr id="3" name="CuadroTexto 2">
            <a:extLst>
              <a:ext uri="{FF2B5EF4-FFF2-40B4-BE49-F238E27FC236}">
                <a16:creationId xmlns:a16="http://schemas.microsoft.com/office/drawing/2014/main" id="{0289401B-80AD-4B27-A43F-87491FF03E4C}"/>
              </a:ext>
            </a:extLst>
          </p:cNvPr>
          <p:cNvSpPr txBox="1"/>
          <p:nvPr/>
        </p:nvSpPr>
        <p:spPr>
          <a:xfrm>
            <a:off x="1268914" y="1282994"/>
            <a:ext cx="9654173" cy="6399701"/>
          </a:xfrm>
          <a:prstGeom prst="rect">
            <a:avLst/>
          </a:prstGeom>
          <a:noFill/>
        </p:spPr>
        <p:txBody>
          <a:bodyPr wrap="square" rtlCol="0">
            <a:spAutoFit/>
          </a:bodyPr>
          <a:lstStyle/>
          <a:p>
            <a:pPr marL="619125" algn="just">
              <a:lnSpc>
                <a:spcPct val="107000"/>
              </a:lnSpc>
            </a:pPr>
            <a:r>
              <a:rPr lang="es-DO" sz="2000" dirty="0">
                <a:effectLst/>
                <a:latin typeface="Century Gothic (Títulos)"/>
                <a:ea typeface="Calibri" panose="020F0502020204030204" pitchFamily="34" charset="0"/>
                <a:cs typeface="Times New Roman" panose="02020603050405020304" pitchFamily="18" charset="0"/>
              </a:rPr>
              <a:t>Toda empresa tiene un principio y final, el nuestro tubo un pie de inicio bastante notable ya que desde la preparación de base de nuestra empresa salimos con fuerza, pasión y disciplina con la decisión de ser una empresa con fines de tener en primer lugar la satisfacción de nuestros clientes antes que cualquier otro aspecto.</a:t>
            </a:r>
          </a:p>
          <a:p>
            <a:pPr marL="619125" algn="just">
              <a:lnSpc>
                <a:spcPct val="107000"/>
              </a:lnSpc>
            </a:pPr>
            <a:r>
              <a:rPr lang="es-DO" sz="2000" dirty="0">
                <a:effectLst/>
                <a:latin typeface="Century Gothic (Títulos)"/>
                <a:ea typeface="Calibri" panose="020F0502020204030204" pitchFamily="34" charset="0"/>
                <a:cs typeface="Times New Roman" panose="02020603050405020304" pitchFamily="18" charset="0"/>
              </a:rPr>
              <a:t> </a:t>
            </a:r>
          </a:p>
          <a:p>
            <a:pPr marL="619125" algn="just">
              <a:lnSpc>
                <a:spcPct val="107000"/>
              </a:lnSpc>
            </a:pPr>
            <a:r>
              <a:rPr lang="es-DO" sz="2000" dirty="0">
                <a:effectLst/>
                <a:latin typeface="Century Gothic (Títulos)"/>
                <a:ea typeface="Calibri" panose="020F0502020204030204" pitchFamily="34" charset="0"/>
                <a:cs typeface="Times New Roman" panose="02020603050405020304" pitchFamily="18" charset="0"/>
              </a:rPr>
              <a:t>Nuestras pautas misión, visión y valores entre otras fueron las que nos dieron la motivación para crecer como empresa, también el trabajo arduo de cada uno de los integrantes que conformamos el cuerpo empresarial como tal.</a:t>
            </a:r>
          </a:p>
          <a:p>
            <a:pPr marL="619125" algn="just">
              <a:lnSpc>
                <a:spcPct val="107000"/>
              </a:lnSpc>
            </a:pPr>
            <a:r>
              <a:rPr lang="es-DO" sz="2000" dirty="0">
                <a:effectLst/>
                <a:latin typeface="Century Gothic (Títulos)"/>
                <a:ea typeface="Calibri" panose="020F0502020204030204" pitchFamily="34" charset="0"/>
                <a:cs typeface="Times New Roman" panose="02020603050405020304" pitchFamily="18" charset="0"/>
              </a:rPr>
              <a:t> </a:t>
            </a:r>
          </a:p>
          <a:p>
            <a:pPr marL="619125" algn="just">
              <a:lnSpc>
                <a:spcPct val="107000"/>
              </a:lnSpc>
            </a:pPr>
            <a:r>
              <a:rPr lang="es-DO" sz="2000" dirty="0">
                <a:effectLst/>
                <a:latin typeface="Century Gothic (Títulos)"/>
                <a:ea typeface="Calibri" panose="020F0502020204030204" pitchFamily="34" charset="0"/>
                <a:cs typeface="Times New Roman" panose="02020603050405020304" pitchFamily="18" charset="0"/>
              </a:rPr>
              <a:t>Ya como una empresa registrada en la ONAPI, La Cámara De Comercio y la RNC. Nos ponemos en las disposiciones totalmente legales para la comercialización de toda la variedad de nuestros servicios, poniendo grandes esfuerzos para vernos donde tenemos prestablecida en nuestra visión. </a:t>
            </a:r>
          </a:p>
          <a:p>
            <a:pPr marL="619125">
              <a:lnSpc>
                <a:spcPct val="107000"/>
              </a:lnSpc>
            </a:pPr>
            <a:r>
              <a:rPr lang="es-DO" sz="2000" dirty="0">
                <a:effectLst/>
                <a:latin typeface="Century Gothic (Títulos)"/>
                <a:ea typeface="Calibri" panose="020F0502020204030204" pitchFamily="34" charset="0"/>
                <a:cs typeface="Times New Roman" panose="02020603050405020304" pitchFamily="18" charset="0"/>
              </a:rPr>
              <a:t> </a:t>
            </a:r>
          </a:p>
          <a:p>
            <a:pPr marL="619125">
              <a:lnSpc>
                <a:spcPct val="107000"/>
              </a:lnSpc>
              <a:spcAft>
                <a:spcPts val="800"/>
              </a:spcAft>
            </a:pPr>
            <a:r>
              <a:rPr lang="es-DO" sz="2000" dirty="0">
                <a:effectLst/>
                <a:latin typeface="Century Gothic (Títulos)"/>
                <a:ea typeface="Calibri" panose="020F0502020204030204" pitchFamily="34" charset="0"/>
                <a:cs typeface="Times New Roman" panose="02020603050405020304" pitchFamily="18" charset="0"/>
              </a:rPr>
              <a:t>‘’Los grandes éxitos son posibles gracias al esfuerzo’’</a:t>
            </a:r>
          </a:p>
          <a:p>
            <a:endParaRPr lang="es-DO" dirty="0"/>
          </a:p>
        </p:txBody>
      </p:sp>
      <p:pic>
        <p:nvPicPr>
          <p:cNvPr id="6" name="Imagen 5">
            <a:extLst>
              <a:ext uri="{FF2B5EF4-FFF2-40B4-BE49-F238E27FC236}">
                <a16:creationId xmlns:a16="http://schemas.microsoft.com/office/drawing/2014/main" id="{FB6576FB-3343-4887-85A6-49C20CE6399A}"/>
              </a:ext>
            </a:extLst>
          </p:cNvPr>
          <p:cNvPicPr/>
          <p:nvPr/>
        </p:nvPicPr>
        <p:blipFill rotWithShape="1">
          <a:blip r:embed="rId2"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9457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3FE9940-075F-4163-A5DC-25EA6619AFE7}"/>
              </a:ext>
            </a:extLst>
          </p:cNvPr>
          <p:cNvSpPr txBox="1"/>
          <p:nvPr/>
        </p:nvSpPr>
        <p:spPr>
          <a:xfrm>
            <a:off x="1437775" y="178110"/>
            <a:ext cx="9316451" cy="5114092"/>
          </a:xfrm>
          <a:prstGeom prst="rect">
            <a:avLst/>
          </a:prstGeom>
          <a:noFill/>
        </p:spPr>
        <p:txBody>
          <a:bodyPr wrap="square" rtlCol="0">
            <a:spAutoFit/>
          </a:bodyPr>
          <a:lstStyle/>
          <a:p>
            <a:pPr algn="ctr">
              <a:spcAft>
                <a:spcPts val="800"/>
              </a:spcAft>
            </a:pPr>
            <a:r>
              <a:rPr lang="es-DO" sz="3600" b="1" dirty="0">
                <a:effectLst>
                  <a:outerShdw blurRad="38100" dist="38100" dir="2700000" algn="tl">
                    <a:srgbClr val="000000">
                      <a:alpha val="43137"/>
                    </a:srgbClr>
                  </a:outerShdw>
                </a:effectLst>
                <a:latin typeface="+mj-lt"/>
                <a:cs typeface="Times New Roman" panose="02020603050405020304" pitchFamily="18" charset="0"/>
              </a:rPr>
              <a:t>Agradecimientos</a:t>
            </a:r>
          </a:p>
          <a:p>
            <a:pPr marL="619125" algn="ctr"/>
            <a:r>
              <a:rPr lang="es-DO"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DO" sz="1800" dirty="0">
              <a:effectLst/>
              <a:latin typeface="Calibri" panose="020F0502020204030204" pitchFamily="34" charset="0"/>
              <a:ea typeface="Calibri" panose="020F0502020204030204" pitchFamily="34" charset="0"/>
              <a:cs typeface="Times New Roman" panose="02020603050405020304" pitchFamily="18" charset="0"/>
            </a:endParaRPr>
          </a:p>
          <a:p>
            <a:pPr marL="619125" algn="just"/>
            <a:r>
              <a:rPr lang="es-DO" sz="2000" b="1" u="none" strike="noStrike" dirty="0">
                <a:effectLst/>
                <a:latin typeface="Century Gothic (Títulos)"/>
                <a:ea typeface="Calibri" panose="020F0502020204030204" pitchFamily="34" charset="0"/>
                <a:cs typeface="Times New Roman" panose="02020603050405020304" pitchFamily="18" charset="0"/>
              </a:rPr>
              <a:t> </a:t>
            </a:r>
            <a:endParaRPr lang="es-DO" sz="2000" dirty="0">
              <a:effectLst/>
              <a:latin typeface="Century Gothic (Títulos)"/>
              <a:ea typeface="Calibri" panose="020F0502020204030204" pitchFamily="34" charset="0"/>
              <a:cs typeface="Times New Roman" panose="02020603050405020304" pitchFamily="18" charset="0"/>
            </a:endParaRPr>
          </a:p>
          <a:p>
            <a:pPr marL="619125" algn="just"/>
            <a:r>
              <a:rPr lang="es-DO" sz="2000" dirty="0">
                <a:effectLst/>
                <a:latin typeface="Century Gothic (Títulos)"/>
                <a:ea typeface="Calibri" panose="020F0502020204030204" pitchFamily="34" charset="0"/>
                <a:cs typeface="Times New Roman" panose="02020603050405020304" pitchFamily="18" charset="0"/>
              </a:rPr>
              <a:t>Para que todo esto tenga una conclusión satisfactoria, tuvimos la dicha de contar con un </a:t>
            </a:r>
            <a:r>
              <a:rPr lang="es-DO" sz="2000" dirty="0">
                <a:latin typeface="Century Gothic (Títulos)"/>
                <a:ea typeface="Calibri" panose="020F0502020204030204" pitchFamily="34" charset="0"/>
                <a:cs typeface="Times New Roman" panose="02020603050405020304" pitchFamily="18" charset="0"/>
              </a:rPr>
              <a:t>maestro que nos orientó y nos sirvió como guía</a:t>
            </a:r>
            <a:r>
              <a:rPr lang="es-DO" sz="2000" dirty="0">
                <a:effectLst/>
                <a:latin typeface="Century Gothic (Títulos)"/>
                <a:ea typeface="Calibri" panose="020F0502020204030204" pitchFamily="34" charset="0"/>
                <a:cs typeface="Times New Roman" panose="02020603050405020304" pitchFamily="18" charset="0"/>
              </a:rPr>
              <a:t> con las informaciones puntuales a saber para un buen trabajo, por ello le damos un caluroso agradecimiento a:</a:t>
            </a:r>
          </a:p>
          <a:p>
            <a:pPr marL="619125" algn="just">
              <a:lnSpc>
                <a:spcPct val="107000"/>
              </a:lnSpc>
            </a:pPr>
            <a:r>
              <a:rPr lang="es-DO" sz="2000" dirty="0">
                <a:effectLst/>
                <a:latin typeface="Century Gothic (Títulos)"/>
                <a:ea typeface="Calibri" panose="020F0502020204030204" pitchFamily="34" charset="0"/>
                <a:cs typeface="Times New Roman" panose="02020603050405020304" pitchFamily="18" charset="0"/>
              </a:rPr>
              <a:t> </a:t>
            </a:r>
          </a:p>
          <a:p>
            <a:pPr marL="619125" algn="just">
              <a:lnSpc>
                <a:spcPct val="107000"/>
              </a:lnSpc>
            </a:pPr>
            <a:r>
              <a:rPr lang="es-DO" sz="2000" dirty="0">
                <a:effectLst/>
                <a:latin typeface="Century Gothic (Títulos)"/>
                <a:ea typeface="Calibri" panose="020F0502020204030204" pitchFamily="34" charset="0"/>
                <a:cs typeface="Times New Roman" panose="02020603050405020304" pitchFamily="18" charset="0"/>
              </a:rPr>
              <a:t>Ing. </a:t>
            </a:r>
            <a:r>
              <a:rPr lang="es-DO" sz="2000" dirty="0">
                <a:latin typeface="Century Gothic (Títulos)"/>
                <a:ea typeface="Calibri" panose="020F0502020204030204" pitchFamily="34" charset="0"/>
                <a:cs typeface="Times New Roman" panose="02020603050405020304" pitchFamily="18" charset="0"/>
              </a:rPr>
              <a:t>Starling Germosen Reynoso</a:t>
            </a:r>
            <a:r>
              <a:rPr lang="es-DO" sz="2000" dirty="0">
                <a:effectLst/>
                <a:latin typeface="Century Gothic (Títulos)"/>
                <a:ea typeface="Calibri" panose="020F0502020204030204" pitchFamily="34" charset="0"/>
                <a:cs typeface="Times New Roman" panose="02020603050405020304" pitchFamily="18" charset="0"/>
              </a:rPr>
              <a:t>.</a:t>
            </a:r>
          </a:p>
          <a:p>
            <a:pPr marL="619125" algn="just">
              <a:lnSpc>
                <a:spcPct val="107000"/>
              </a:lnSpc>
            </a:pPr>
            <a:r>
              <a:rPr lang="es-DO" sz="2000" dirty="0">
                <a:effectLst/>
                <a:latin typeface="Century Gothic (Títulos)"/>
                <a:ea typeface="Calibri" panose="020F0502020204030204" pitchFamily="34" charset="0"/>
                <a:cs typeface="Times New Roman" panose="02020603050405020304" pitchFamily="18" charset="0"/>
              </a:rPr>
              <a:t> </a:t>
            </a:r>
          </a:p>
          <a:p>
            <a:pPr marL="619125" algn="just">
              <a:lnSpc>
                <a:spcPct val="107000"/>
              </a:lnSpc>
            </a:pPr>
            <a:r>
              <a:rPr lang="es-DO" sz="2000" dirty="0">
                <a:effectLst/>
                <a:latin typeface="Century Gothic (Títulos)"/>
                <a:ea typeface="Calibri" panose="020F0502020204030204" pitchFamily="34" charset="0"/>
                <a:cs typeface="Times New Roman" panose="02020603050405020304" pitchFamily="18" charset="0"/>
              </a:rPr>
              <a:t>Detrás de grandes estudiantes hubo un gran maestro, pues, es midiendo la calidad del estudiante, que un maestro sabe la calidad de su trabajo en la enseñanza/aprendizaje.</a:t>
            </a:r>
          </a:p>
          <a:p>
            <a:pPr marL="619125" algn="just">
              <a:lnSpc>
                <a:spcPct val="107000"/>
              </a:lnSpc>
            </a:pPr>
            <a:r>
              <a:rPr lang="es-DO"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DO"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DO" dirty="0"/>
          </a:p>
        </p:txBody>
      </p:sp>
      <p:pic>
        <p:nvPicPr>
          <p:cNvPr id="4" name="Imagen 3">
            <a:extLst>
              <a:ext uri="{FF2B5EF4-FFF2-40B4-BE49-F238E27FC236}">
                <a16:creationId xmlns:a16="http://schemas.microsoft.com/office/drawing/2014/main" id="{B8D959AE-A128-42EC-BDDC-33D38183382D}"/>
              </a:ext>
            </a:extLst>
          </p:cNvPr>
          <p:cNvPicPr/>
          <p:nvPr/>
        </p:nvPicPr>
        <p:blipFill rotWithShape="1">
          <a:blip r:embed="rId2"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9651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1BED434-7B25-43BB-A79A-4FA3C2164FD3}"/>
              </a:ext>
            </a:extLst>
          </p:cNvPr>
          <p:cNvSpPr txBox="1"/>
          <p:nvPr/>
        </p:nvSpPr>
        <p:spPr>
          <a:xfrm>
            <a:off x="4350971" y="754862"/>
            <a:ext cx="3490058" cy="637610"/>
          </a:xfrm>
          <a:prstGeom prst="rect">
            <a:avLst/>
          </a:prstGeom>
          <a:noFill/>
        </p:spPr>
        <p:txBody>
          <a:bodyPr wrap="none" rtlCol="0">
            <a:spAutoFit/>
          </a:bodyPr>
          <a:lstStyle/>
          <a:p>
            <a:pPr algn="ctr">
              <a:lnSpc>
                <a:spcPct val="107000"/>
              </a:lnSpc>
              <a:spcAft>
                <a:spcPts val="800"/>
              </a:spcAft>
            </a:pPr>
            <a:r>
              <a:rPr lang="es-DO" sz="3600" b="1" dirty="0">
                <a:effectLst>
                  <a:outerShdw blurRad="38100" dist="38100" dir="2700000" algn="tl">
                    <a:srgbClr val="000000">
                      <a:alpha val="43137"/>
                    </a:srgbClr>
                  </a:outerShdw>
                </a:effectLst>
                <a:latin typeface="+mj-lt"/>
                <a:cs typeface="Times New Roman" panose="02020603050405020304" pitchFamily="18" charset="0"/>
              </a:rPr>
              <a:t> Base de datos</a:t>
            </a:r>
          </a:p>
        </p:txBody>
      </p:sp>
      <p:sp>
        <p:nvSpPr>
          <p:cNvPr id="6" name="Flecha: a la derecha con bandas 5">
            <a:extLst>
              <a:ext uri="{FF2B5EF4-FFF2-40B4-BE49-F238E27FC236}">
                <a16:creationId xmlns:a16="http://schemas.microsoft.com/office/drawing/2014/main" id="{47D935E3-7931-4B9B-A6B9-6418F97EE161}"/>
              </a:ext>
            </a:extLst>
          </p:cNvPr>
          <p:cNvSpPr/>
          <p:nvPr/>
        </p:nvSpPr>
        <p:spPr>
          <a:xfrm>
            <a:off x="4069996" y="2317897"/>
            <a:ext cx="4052009" cy="2222205"/>
          </a:xfrm>
          <a:prstGeom prst="strip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DO"/>
          </a:p>
        </p:txBody>
      </p:sp>
      <p:pic>
        <p:nvPicPr>
          <p:cNvPr id="5" name="Imagen 4">
            <a:extLst>
              <a:ext uri="{FF2B5EF4-FFF2-40B4-BE49-F238E27FC236}">
                <a16:creationId xmlns:a16="http://schemas.microsoft.com/office/drawing/2014/main" id="{3108072B-D97D-435D-BC6A-B57319C3E664}"/>
              </a:ext>
            </a:extLst>
          </p:cNvPr>
          <p:cNvPicPr/>
          <p:nvPr/>
        </p:nvPicPr>
        <p:blipFill rotWithShape="1">
          <a:blip r:embed="rId2"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8638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Diagrama&#10;&#10;Descripción generada automáticamente">
            <a:extLst>
              <a:ext uri="{FF2B5EF4-FFF2-40B4-BE49-F238E27FC236}">
                <a16:creationId xmlns:a16="http://schemas.microsoft.com/office/drawing/2014/main" id="{19672C48-0B8F-4450-85F9-E79624BF4B84}"/>
              </a:ext>
            </a:extLst>
          </p:cNvPr>
          <p:cNvPicPr>
            <a:picLocks noChangeAspect="1"/>
          </p:cNvPicPr>
          <p:nvPr/>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0289C641-C724-4358-9908-EC67335F5834}"/>
              </a:ext>
            </a:extLst>
          </p:cNvPr>
          <p:cNvPicPr/>
          <p:nvPr/>
        </p:nvPicPr>
        <p:blipFill rotWithShape="1">
          <a:blip r:embed="rId3" cstate="print">
            <a:extLst>
              <a:ext uri="{28A0092B-C50C-407E-A947-70E740481C1C}">
                <a14:useLocalDpi xmlns:a14="http://schemas.microsoft.com/office/drawing/2010/main" val="0"/>
              </a:ext>
            </a:extLst>
          </a:blip>
          <a:srcRect l="11628" t="19078" r="15503" b="17647"/>
          <a:stretch/>
        </p:blipFill>
        <p:spPr bwMode="auto">
          <a:xfrm>
            <a:off x="10800081" y="5153482"/>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94600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D8CC3F11-CD25-429F-8C5A-BA4840F80FA6}"/>
              </a:ext>
            </a:extLst>
          </p:cNvPr>
          <p:cNvPicPr>
            <a:picLocks noChangeAspect="1"/>
          </p:cNvPicPr>
          <p:nvPr/>
        </p:nvPicPr>
        <p:blipFill>
          <a:blip r:embed="rId2"/>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BCDAA13E-D598-49F9-91D6-CA0B37C111A0}"/>
              </a:ext>
            </a:extLst>
          </p:cNvPr>
          <p:cNvPicPr/>
          <p:nvPr/>
        </p:nvPicPr>
        <p:blipFill rotWithShape="1">
          <a:blip r:embed="rId3" cstate="print">
            <a:extLst>
              <a:ext uri="{28A0092B-C50C-407E-A947-70E740481C1C}">
                <a14:useLocalDpi xmlns:a14="http://schemas.microsoft.com/office/drawing/2010/main" val="0"/>
              </a:ext>
            </a:extLst>
          </a:blip>
          <a:srcRect l="11628" t="19078" r="15503" b="17647"/>
          <a:stretch/>
        </p:blipFill>
        <p:spPr bwMode="auto">
          <a:xfrm>
            <a:off x="10800081" y="499617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39571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Texto&#10;&#10;Descripción generada automáticamente">
            <a:extLst>
              <a:ext uri="{FF2B5EF4-FFF2-40B4-BE49-F238E27FC236}">
                <a16:creationId xmlns:a16="http://schemas.microsoft.com/office/drawing/2014/main" id="{5A55BFF7-CD0C-4701-8AC4-FEF93F97C166}"/>
              </a:ext>
            </a:extLst>
          </p:cNvPr>
          <p:cNvPicPr>
            <a:picLocks noChangeAspect="1"/>
          </p:cNvPicPr>
          <p:nvPr/>
        </p:nvPicPr>
        <p:blipFill>
          <a:blip r:embed="rId2"/>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C1A1FE43-E937-42F4-B5E8-EA245A7C3B82}"/>
              </a:ext>
            </a:extLst>
          </p:cNvPr>
          <p:cNvPicPr/>
          <p:nvPr/>
        </p:nvPicPr>
        <p:blipFill rotWithShape="1">
          <a:blip r:embed="rId3" cstate="print">
            <a:extLst>
              <a:ext uri="{28A0092B-C50C-407E-A947-70E740481C1C}">
                <a14:useLocalDpi xmlns:a14="http://schemas.microsoft.com/office/drawing/2010/main" val="0"/>
              </a:ext>
            </a:extLst>
          </a:blip>
          <a:srcRect l="11628" t="19078" r="15503" b="17647"/>
          <a:stretch/>
        </p:blipFill>
        <p:spPr bwMode="auto">
          <a:xfrm>
            <a:off x="10800081" y="499617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6209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computadora&#10;&#10;Descripción generada automáticamente">
            <a:extLst>
              <a:ext uri="{FF2B5EF4-FFF2-40B4-BE49-F238E27FC236}">
                <a16:creationId xmlns:a16="http://schemas.microsoft.com/office/drawing/2014/main" id="{EC30B016-2E8A-4A31-9215-8826B4C672E1}"/>
              </a:ext>
            </a:extLst>
          </p:cNvPr>
          <p:cNvPicPr>
            <a:picLocks noChangeAspect="1"/>
          </p:cNvPicPr>
          <p:nvPr/>
        </p:nvPicPr>
        <p:blipFill>
          <a:blip r:embed="rId2"/>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52D4018E-C8A2-495C-B5E6-F58E733FCED1}"/>
              </a:ext>
            </a:extLst>
          </p:cNvPr>
          <p:cNvPicPr/>
          <p:nvPr/>
        </p:nvPicPr>
        <p:blipFill rotWithShape="1">
          <a:blip r:embed="rId3" cstate="print">
            <a:extLst>
              <a:ext uri="{28A0092B-C50C-407E-A947-70E740481C1C}">
                <a14:useLocalDpi xmlns:a14="http://schemas.microsoft.com/office/drawing/2010/main" val="0"/>
              </a:ext>
            </a:extLst>
          </a:blip>
          <a:srcRect l="11628" t="19078" r="15503" b="17647"/>
          <a:stretch/>
        </p:blipFill>
        <p:spPr bwMode="auto">
          <a:xfrm>
            <a:off x="10800081" y="499617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4706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nterfaz de usuario gráfica, Texto, Aplicación&#10;&#10;Descripción generada automáticamente">
            <a:extLst>
              <a:ext uri="{FF2B5EF4-FFF2-40B4-BE49-F238E27FC236}">
                <a16:creationId xmlns:a16="http://schemas.microsoft.com/office/drawing/2014/main" id="{DE84C14E-8132-4572-8075-AE1C5A14D557}"/>
              </a:ext>
            </a:extLst>
          </p:cNvPr>
          <p:cNvPicPr>
            <a:picLocks noChangeAspect="1"/>
          </p:cNvPicPr>
          <p:nvPr/>
        </p:nvPicPr>
        <p:blipFill>
          <a:blip r:embed="rId2"/>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53548B68-F44E-448B-8540-531DD7993704}"/>
              </a:ext>
            </a:extLst>
          </p:cNvPr>
          <p:cNvPicPr/>
          <p:nvPr/>
        </p:nvPicPr>
        <p:blipFill rotWithShape="1">
          <a:blip r:embed="rId3" cstate="print">
            <a:extLst>
              <a:ext uri="{28A0092B-C50C-407E-A947-70E740481C1C}">
                <a14:useLocalDpi xmlns:a14="http://schemas.microsoft.com/office/drawing/2010/main" val="0"/>
              </a:ext>
            </a:extLst>
          </a:blip>
          <a:srcRect l="11628" t="19078" r="15503" b="17647"/>
          <a:stretch/>
        </p:blipFill>
        <p:spPr bwMode="auto">
          <a:xfrm>
            <a:off x="10800081" y="499617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90552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3" name="Picture 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5" name="Oval 1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1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1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cstate="print">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8" name="Rectangle 1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Rectangle 18">
            <a:extLst>
              <a:ext uri="{FF2B5EF4-FFF2-40B4-BE49-F238E27FC236}">
                <a16:creationId xmlns:a16="http://schemas.microsoft.com/office/drawing/2014/main" id="{4159E445-83D7-4F7C-8B6B-79EDEFA5F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E1E43DD8-7DEF-4A83-A303-10947F34B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 name="Imagen 19">
            <a:extLst>
              <a:ext uri="{FF2B5EF4-FFF2-40B4-BE49-F238E27FC236}">
                <a16:creationId xmlns:a16="http://schemas.microsoft.com/office/drawing/2014/main" id="{0B765A73-1E68-4B0D-9A87-CF0242C3F495}"/>
              </a:ext>
            </a:extLst>
          </p:cNvPr>
          <p:cNvPicPr/>
          <p:nvPr/>
        </p:nvPicPr>
        <p:blipFill rotWithShape="1">
          <a:blip r:embed="rId7" cstate="print">
            <a:extLst>
              <a:ext uri="{28A0092B-C50C-407E-A947-70E740481C1C}">
                <a14:useLocalDpi xmlns:a14="http://schemas.microsoft.com/office/drawing/2010/main" val="0"/>
              </a:ext>
            </a:extLst>
          </a:blip>
          <a:srcRect l="11628" t="19078" r="15503" b="17647"/>
          <a:stretch/>
        </p:blipFill>
        <p:spPr bwMode="auto">
          <a:xfrm>
            <a:off x="3652593" y="1422482"/>
            <a:ext cx="4886814" cy="47012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22" name="CuadroTexto 21">
            <a:extLst>
              <a:ext uri="{FF2B5EF4-FFF2-40B4-BE49-F238E27FC236}">
                <a16:creationId xmlns:a16="http://schemas.microsoft.com/office/drawing/2014/main" id="{95D063B8-6AA0-4F26-BEE7-408A8A1BC255}"/>
              </a:ext>
            </a:extLst>
          </p:cNvPr>
          <p:cNvSpPr txBox="1"/>
          <p:nvPr/>
        </p:nvSpPr>
        <p:spPr>
          <a:xfrm>
            <a:off x="2830535" y="564250"/>
            <a:ext cx="6530931" cy="637610"/>
          </a:xfrm>
          <a:prstGeom prst="rect">
            <a:avLst/>
          </a:prstGeom>
          <a:noFill/>
        </p:spPr>
        <p:txBody>
          <a:bodyPr wrap="square" rtlCol="0">
            <a:spAutoFit/>
          </a:bodyPr>
          <a:lstStyle/>
          <a:p>
            <a:pPr algn="ctr">
              <a:lnSpc>
                <a:spcPct val="107000"/>
              </a:lnSpc>
              <a:spcAft>
                <a:spcPts val="800"/>
              </a:spcAft>
            </a:pPr>
            <a:r>
              <a:rPr lang="en-US" sz="3600" b="1" dirty="0">
                <a:solidFill>
                  <a:schemeClr val="accent6">
                    <a:lumMod val="75000"/>
                  </a:schemeClr>
                </a:solidFill>
                <a:effectLst>
                  <a:outerShdw blurRad="38100" dist="38100" dir="2700000" algn="tl">
                    <a:srgbClr val="000000">
                      <a:alpha val="43137"/>
                    </a:srgbClr>
                  </a:outerShdw>
                </a:effectLst>
                <a:latin typeface="+mj-lt"/>
                <a:cs typeface="Times New Roman" panose="02020603050405020304" pitchFamily="18" charset="0"/>
              </a:rPr>
              <a:t>LOGO DE LA EMPRESA</a:t>
            </a:r>
            <a:endParaRPr lang="es-DO" sz="3600" b="1" dirty="0">
              <a:solidFill>
                <a:schemeClr val="accent6">
                  <a:lumMod val="75000"/>
                </a:schemeClr>
              </a:solidFill>
              <a:effectLst>
                <a:outerShdw blurRad="38100" dist="38100" dir="2700000" algn="tl">
                  <a:srgbClr val="000000">
                    <a:alpha val="43137"/>
                  </a:srgbClr>
                </a:outerShdw>
              </a:effectLst>
              <a:latin typeface="+mj-lt"/>
              <a:cs typeface="Times New Roman" panose="02020603050405020304" pitchFamily="18" charset="0"/>
            </a:endParaRPr>
          </a:p>
        </p:txBody>
      </p:sp>
    </p:spTree>
    <p:extLst>
      <p:ext uri="{BB962C8B-B14F-4D97-AF65-F5344CB8AC3E}">
        <p14:creationId xmlns:p14="http://schemas.microsoft.com/office/powerpoint/2010/main" val="107253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ptura de pantalla de una computadora&#10;&#10;Descripción generada automáticamente">
            <a:extLst>
              <a:ext uri="{FF2B5EF4-FFF2-40B4-BE49-F238E27FC236}">
                <a16:creationId xmlns:a16="http://schemas.microsoft.com/office/drawing/2014/main" id="{EE6B833C-5715-4BDD-9FC4-FFF2E63E84DA}"/>
              </a:ext>
            </a:extLst>
          </p:cNvPr>
          <p:cNvPicPr>
            <a:picLocks noChangeAspect="1"/>
          </p:cNvPicPr>
          <p:nvPr/>
        </p:nvPicPr>
        <p:blipFill>
          <a:blip r:embed="rId2"/>
          <a:stretch>
            <a:fillRect/>
          </a:stretch>
        </p:blipFill>
        <p:spPr>
          <a:xfrm>
            <a:off x="0" y="0"/>
            <a:ext cx="12192000" cy="6858000"/>
          </a:xfrm>
          <a:prstGeom prst="rect">
            <a:avLst/>
          </a:prstGeom>
        </p:spPr>
      </p:pic>
      <p:pic>
        <p:nvPicPr>
          <p:cNvPr id="7" name="Imagen 6">
            <a:extLst>
              <a:ext uri="{FF2B5EF4-FFF2-40B4-BE49-F238E27FC236}">
                <a16:creationId xmlns:a16="http://schemas.microsoft.com/office/drawing/2014/main" id="{AE6EC306-A51E-43EE-80B4-47953B4C23A0}"/>
              </a:ext>
            </a:extLst>
          </p:cNvPr>
          <p:cNvPicPr/>
          <p:nvPr/>
        </p:nvPicPr>
        <p:blipFill rotWithShape="1">
          <a:blip r:embed="rId3" cstate="print">
            <a:extLst>
              <a:ext uri="{28A0092B-C50C-407E-A947-70E740481C1C}">
                <a14:useLocalDpi xmlns:a14="http://schemas.microsoft.com/office/drawing/2010/main" val="0"/>
              </a:ext>
            </a:extLst>
          </a:blip>
          <a:srcRect l="11628" t="19078" r="15503" b="17647"/>
          <a:stretch/>
        </p:blipFill>
        <p:spPr bwMode="auto">
          <a:xfrm>
            <a:off x="10800081" y="499617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52293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grpSp>
        <p:nvGrpSpPr>
          <p:cNvPr id="5" name="Group 4">
            <a:extLst>
              <a:ext uri="{FF2B5EF4-FFF2-40B4-BE49-F238E27FC236}">
                <a16:creationId xmlns:a16="http://schemas.microsoft.com/office/drawing/2014/main" id="{E8ADFDEE-9EAC-466F-AF6B-857D4A4D3FF0}"/>
              </a:ext>
            </a:extLst>
          </p:cNvPr>
          <p:cNvGrpSpPr/>
          <p:nvPr/>
        </p:nvGrpSpPr>
        <p:grpSpPr>
          <a:xfrm>
            <a:off x="3983392" y="1281303"/>
            <a:ext cx="4425067" cy="1355914"/>
            <a:chOff x="3983392" y="1386078"/>
            <a:chExt cx="4425067" cy="1355914"/>
          </a:xfrm>
        </p:grpSpPr>
        <p:sp>
          <p:nvSpPr>
            <p:cNvPr id="6" name="Freeform: Shape 5">
              <a:extLst>
                <a:ext uri="{FF2B5EF4-FFF2-40B4-BE49-F238E27FC236}">
                  <a16:creationId xmlns:a16="http://schemas.microsoft.com/office/drawing/2014/main" id="{69FD2A6C-6237-4CD6-B2A3-C05CF0D9A10C}"/>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3480209A-D825-4309-9B43-0CBEB828984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67508B9D-F0E5-4EB4-B724-0EC8E0BE671A}"/>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p>
          </p:txBody>
        </p:sp>
      </p:grpSp>
      <p:sp>
        <p:nvSpPr>
          <p:cNvPr id="9" name="TextBox 8">
            <a:extLst>
              <a:ext uri="{FF2B5EF4-FFF2-40B4-BE49-F238E27FC236}">
                <a16:creationId xmlns:a16="http://schemas.microsoft.com/office/drawing/2014/main" id="{C32397BB-0566-4855-B214-A90EDA930881}"/>
              </a:ext>
            </a:extLst>
          </p:cNvPr>
          <p:cNvSpPr txBox="1"/>
          <p:nvPr/>
        </p:nvSpPr>
        <p:spPr>
          <a:xfrm>
            <a:off x="7087209" y="2098350"/>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6"/>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10" name="Group 9">
            <a:extLst>
              <a:ext uri="{FF2B5EF4-FFF2-40B4-BE49-F238E27FC236}">
                <a16:creationId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2" name="CuadroTexto 1">
            <a:extLst>
              <a:ext uri="{FF2B5EF4-FFF2-40B4-BE49-F238E27FC236}">
                <a16:creationId xmlns:a16="http://schemas.microsoft.com/office/drawing/2014/main" id="{59C78FE2-C692-41CF-8446-90F0445DF3ED}"/>
              </a:ext>
            </a:extLst>
          </p:cNvPr>
          <p:cNvSpPr txBox="1"/>
          <p:nvPr/>
        </p:nvSpPr>
        <p:spPr>
          <a:xfrm>
            <a:off x="3499494" y="2655059"/>
            <a:ext cx="5193012" cy="646331"/>
          </a:xfrm>
          <a:prstGeom prst="rect">
            <a:avLst/>
          </a:prstGeom>
          <a:noFill/>
        </p:spPr>
        <p:txBody>
          <a:bodyPr wrap="square" rtlCol="0">
            <a:spAutoFit/>
          </a:bodyPr>
          <a:lstStyle/>
          <a:p>
            <a:pPr algn="ctr"/>
            <a:r>
              <a:rPr lang="es-DO" sz="3600" b="1" dirty="0">
                <a:effectLst>
                  <a:outerShdw blurRad="38100" dist="38100" dir="2700000" algn="tl">
                    <a:srgbClr val="000000">
                      <a:alpha val="43137"/>
                    </a:srgbClr>
                  </a:outerShdw>
                </a:effectLst>
              </a:rPr>
              <a:t>Gracias!</a:t>
            </a:r>
          </a:p>
        </p:txBody>
      </p:sp>
      <p:pic>
        <p:nvPicPr>
          <p:cNvPr id="13" name="Imagen 12">
            <a:extLst>
              <a:ext uri="{FF2B5EF4-FFF2-40B4-BE49-F238E27FC236}">
                <a16:creationId xmlns:a16="http://schemas.microsoft.com/office/drawing/2014/main" id="{B841CC7D-4E4C-4506-B2CF-ED447C4E03AA}"/>
              </a:ext>
            </a:extLst>
          </p:cNvPr>
          <p:cNvPicPr/>
          <p:nvPr/>
        </p:nvPicPr>
        <p:blipFill rotWithShape="1">
          <a:blip r:embed="rId2"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4814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6A17E8E-F1C9-4FF6-9950-8BE083E95D00}"/>
              </a:ext>
            </a:extLst>
          </p:cNvPr>
          <p:cNvSpPr txBox="1"/>
          <p:nvPr/>
        </p:nvSpPr>
        <p:spPr>
          <a:xfrm>
            <a:off x="1433384" y="1066800"/>
            <a:ext cx="9325232" cy="4816703"/>
          </a:xfrm>
          <a:prstGeom prst="rect">
            <a:avLst/>
          </a:prstGeom>
          <a:noFill/>
        </p:spPr>
        <p:txBody>
          <a:bodyPr wrap="square" rtlCol="0">
            <a:spAutoFit/>
          </a:bodyPr>
          <a:lstStyle/>
          <a:p>
            <a:pPr algn="ctr">
              <a:lnSpc>
                <a:spcPct val="107000"/>
              </a:lnSpc>
              <a:spcAft>
                <a:spcPts val="800"/>
              </a:spcAft>
            </a:pPr>
            <a:endParaRPr lang="es-DO" sz="3600" b="1" dirty="0">
              <a:effectLst>
                <a:outerShdw blurRad="38100" dist="38100" dir="2700000" algn="tl">
                  <a:srgbClr val="000000">
                    <a:alpha val="43137"/>
                  </a:srgbClr>
                </a:outerShdw>
              </a:effectLst>
              <a:latin typeface="+mj-lt"/>
              <a:cs typeface="Times New Roman" panose="02020603050405020304" pitchFamily="18" charset="0"/>
            </a:endParaRPr>
          </a:p>
          <a:p>
            <a:pPr algn="just">
              <a:lnSpc>
                <a:spcPct val="107000"/>
              </a:lnSpc>
              <a:spcAft>
                <a:spcPts val="800"/>
              </a:spcAft>
            </a:pPr>
            <a:r>
              <a:rPr lang="es-DO" sz="2000" dirty="0">
                <a:effectLst/>
                <a:latin typeface="+mj-lt"/>
                <a:ea typeface="Calibri" panose="020F0502020204030204" pitchFamily="34" charset="0"/>
                <a:cs typeface="Times New Roman" panose="02020603050405020304" pitchFamily="18" charset="0"/>
              </a:rPr>
              <a:t>MAXWATTS, es una empresa dominicana destinada a la creación de diseños eléctricos, electrónica residencial e industrial que ponen al servicio de sus clientes, la facilidad de realizar diseños e instalaciones de equipos automatizados, con el objetivo de brindar la mejor ejecución en el trabajo eléctrico.</a:t>
            </a:r>
          </a:p>
          <a:p>
            <a:pPr algn="just">
              <a:lnSpc>
                <a:spcPct val="107000"/>
              </a:lnSpc>
              <a:spcAft>
                <a:spcPts val="800"/>
              </a:spcAft>
            </a:pPr>
            <a:r>
              <a:rPr lang="es-DO" sz="2000" dirty="0">
                <a:effectLst/>
                <a:latin typeface="+mj-lt"/>
                <a:ea typeface="Calibri" panose="020F0502020204030204" pitchFamily="34" charset="0"/>
                <a:cs typeface="Times New Roman" panose="02020603050405020304" pitchFamily="18" charset="0"/>
              </a:rPr>
              <a:t>La empresa fue fundada el 23 de Julio del 2021 por un grupo de estudiantes de Ingeniería Industrial de la Universidad Dominicana O&amp;M. La idea de fundar una empresa que realice tanto los diseños como las instalaciones eléctricas nació al ver la necesidad que tenían los ciudadanos de obtener ambos servicios en una sola compañía que les facilitara los servicios a un costo asequible y sobre todo de manera eficiente a la hora del trabajo eléctrico.</a:t>
            </a:r>
            <a:endParaRPr lang="es-DO" sz="800" dirty="0"/>
          </a:p>
        </p:txBody>
      </p:sp>
      <p:sp>
        <p:nvSpPr>
          <p:cNvPr id="5" name="CuadroTexto 4">
            <a:extLst>
              <a:ext uri="{FF2B5EF4-FFF2-40B4-BE49-F238E27FC236}">
                <a16:creationId xmlns:a16="http://schemas.microsoft.com/office/drawing/2014/main" id="{33C309C5-49EC-48C8-B39D-0213E50901C4}"/>
              </a:ext>
            </a:extLst>
          </p:cNvPr>
          <p:cNvSpPr txBox="1"/>
          <p:nvPr/>
        </p:nvSpPr>
        <p:spPr>
          <a:xfrm>
            <a:off x="4850810" y="442139"/>
            <a:ext cx="2490380" cy="1064715"/>
          </a:xfrm>
          <a:prstGeom prst="rect">
            <a:avLst/>
          </a:prstGeom>
          <a:noFill/>
        </p:spPr>
        <p:txBody>
          <a:bodyPr wrap="square" rtlCol="0" anchor="ctr" anchorCtr="0">
            <a:spAutoFit/>
          </a:bodyPr>
          <a:lstStyle/>
          <a:p>
            <a:pPr algn="ctr">
              <a:lnSpc>
                <a:spcPct val="107000"/>
              </a:lnSpc>
              <a:spcAft>
                <a:spcPts val="800"/>
              </a:spcAft>
            </a:pPr>
            <a:r>
              <a:rPr lang="es-DO" sz="3600" b="1" dirty="0">
                <a:effectLst>
                  <a:outerShdw blurRad="38100" dist="38100" dir="2700000" algn="tl">
                    <a:srgbClr val="000000">
                      <a:alpha val="43137"/>
                    </a:srgbClr>
                  </a:outerShdw>
                </a:effectLst>
                <a:latin typeface="+mj-lt"/>
                <a:cs typeface="Times New Roman" panose="02020603050405020304" pitchFamily="18" charset="0"/>
              </a:rPr>
              <a:t>Historia </a:t>
            </a:r>
          </a:p>
          <a:p>
            <a:pPr algn="ctr"/>
            <a:endParaRPr lang="es-DO" dirty="0"/>
          </a:p>
        </p:txBody>
      </p:sp>
      <p:pic>
        <p:nvPicPr>
          <p:cNvPr id="6" name="Imagen 5">
            <a:extLst>
              <a:ext uri="{FF2B5EF4-FFF2-40B4-BE49-F238E27FC236}">
                <a16:creationId xmlns:a16="http://schemas.microsoft.com/office/drawing/2014/main" id="{6E92CFE1-3048-487B-A764-7AC9D2EBBD4B}"/>
              </a:ext>
            </a:extLst>
          </p:cNvPr>
          <p:cNvPicPr/>
          <p:nvPr/>
        </p:nvPicPr>
        <p:blipFill rotWithShape="1">
          <a:blip r:embed="rId2"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636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7E62ED7-D12D-46BF-8486-6170FDA96345}"/>
              </a:ext>
            </a:extLst>
          </p:cNvPr>
          <p:cNvSpPr txBox="1"/>
          <p:nvPr/>
        </p:nvSpPr>
        <p:spPr>
          <a:xfrm>
            <a:off x="7620000" y="1154210"/>
            <a:ext cx="4013200" cy="969753"/>
          </a:xfrm>
          <a:prstGeom prst="rect">
            <a:avLst/>
          </a:prstGeom>
          <a:noFill/>
        </p:spPr>
        <p:txBody>
          <a:bodyPr wrap="square" rtlCol="0">
            <a:spAutoFit/>
          </a:bodyPr>
          <a:lstStyle/>
          <a:p>
            <a:pPr algn="ctr">
              <a:lnSpc>
                <a:spcPct val="107000"/>
              </a:lnSpc>
              <a:spcAft>
                <a:spcPts val="800"/>
              </a:spcAft>
            </a:pPr>
            <a:r>
              <a:rPr lang="es-DO"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DO"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DO"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DO"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s-DO" dirty="0"/>
          </a:p>
        </p:txBody>
      </p:sp>
      <p:sp>
        <p:nvSpPr>
          <p:cNvPr id="3" name="CuadroTexto 2">
            <a:extLst>
              <a:ext uri="{FF2B5EF4-FFF2-40B4-BE49-F238E27FC236}">
                <a16:creationId xmlns:a16="http://schemas.microsoft.com/office/drawing/2014/main" id="{B0F03A2B-FE67-47CB-9DF4-5ABBBE714C99}"/>
              </a:ext>
            </a:extLst>
          </p:cNvPr>
          <p:cNvSpPr txBox="1"/>
          <p:nvPr/>
        </p:nvSpPr>
        <p:spPr>
          <a:xfrm>
            <a:off x="1819875" y="1470515"/>
            <a:ext cx="8552250" cy="1816075"/>
          </a:xfrm>
          <a:prstGeom prst="rect">
            <a:avLst/>
          </a:prstGeom>
          <a:noFill/>
        </p:spPr>
        <p:txBody>
          <a:bodyPr wrap="square" rtlCol="0">
            <a:spAutoFit/>
          </a:bodyPr>
          <a:lstStyle/>
          <a:p>
            <a:pPr algn="ctr">
              <a:lnSpc>
                <a:spcPct val="107000"/>
              </a:lnSpc>
              <a:spcAft>
                <a:spcPts val="800"/>
              </a:spcAft>
            </a:pPr>
            <a:r>
              <a:rPr lang="es-DO" sz="2000" b="1" dirty="0">
                <a:effectLst/>
                <a:latin typeface="Century Gothic (Títulos)"/>
                <a:ea typeface="Calibri" panose="020F0502020204030204" pitchFamily="34" charset="0"/>
                <a:cs typeface="Times New Roman" panose="02020603050405020304" pitchFamily="18" charset="0"/>
              </a:rPr>
              <a:t>Misión</a:t>
            </a:r>
            <a:endParaRPr lang="es-DO" sz="2000" dirty="0">
              <a:effectLst/>
              <a:latin typeface="Century Gothic (Títulos)"/>
              <a:ea typeface="Calibri" panose="020F0502020204030204" pitchFamily="34" charset="0"/>
              <a:cs typeface="Times New Roman" panose="02020603050405020304" pitchFamily="18" charset="0"/>
            </a:endParaRPr>
          </a:p>
          <a:p>
            <a:pPr algn="just">
              <a:lnSpc>
                <a:spcPct val="107000"/>
              </a:lnSpc>
              <a:spcAft>
                <a:spcPts val="800"/>
              </a:spcAft>
            </a:pPr>
            <a:r>
              <a:rPr lang="es-DO" sz="2000" dirty="0">
                <a:effectLst/>
                <a:latin typeface="Century Gothic (Títulos)"/>
                <a:ea typeface="Calibri" panose="020F0502020204030204" pitchFamily="34" charset="0"/>
                <a:cs typeface="Times New Roman" panose="02020603050405020304" pitchFamily="18" charset="0"/>
              </a:rPr>
              <a:t>MAXWATTS ofrece los mejores diseños eléctricos de manera eficiente y creativa, </a:t>
            </a:r>
            <a:r>
              <a:rPr lang="es-DO" sz="2000" dirty="0">
                <a:latin typeface="Century Gothic (Títulos)"/>
                <a:ea typeface="Calibri" panose="020F0502020204030204" pitchFamily="34" charset="0"/>
                <a:cs typeface="Times New Roman" panose="02020603050405020304" pitchFamily="18" charset="0"/>
              </a:rPr>
              <a:t>a</a:t>
            </a:r>
            <a:r>
              <a:rPr lang="es-DO" sz="2000" dirty="0">
                <a:effectLst/>
                <a:latin typeface="Century Gothic (Títulos)"/>
                <a:ea typeface="Calibri" panose="020F0502020204030204" pitchFamily="34" charset="0"/>
                <a:cs typeface="Times New Roman" panose="02020603050405020304" pitchFamily="18" charset="0"/>
              </a:rPr>
              <a:t>demás de garantizar la mejor alternativa a la hora de hacer la ejecución del servicio predeterminado en nuestros diseños.</a:t>
            </a:r>
          </a:p>
        </p:txBody>
      </p:sp>
      <p:sp>
        <p:nvSpPr>
          <p:cNvPr id="4" name="CuadroTexto 3">
            <a:extLst>
              <a:ext uri="{FF2B5EF4-FFF2-40B4-BE49-F238E27FC236}">
                <a16:creationId xmlns:a16="http://schemas.microsoft.com/office/drawing/2014/main" id="{7464BFAB-244E-47EA-ADB3-149F5AA4002D}"/>
              </a:ext>
            </a:extLst>
          </p:cNvPr>
          <p:cNvSpPr txBox="1"/>
          <p:nvPr/>
        </p:nvSpPr>
        <p:spPr>
          <a:xfrm>
            <a:off x="1819875" y="3279192"/>
            <a:ext cx="8552250" cy="1365758"/>
          </a:xfrm>
          <a:prstGeom prst="rect">
            <a:avLst/>
          </a:prstGeom>
          <a:noFill/>
        </p:spPr>
        <p:txBody>
          <a:bodyPr wrap="square" rtlCol="0">
            <a:spAutoFit/>
          </a:bodyPr>
          <a:lstStyle>
            <a:defPPr>
              <a:defRPr lang="en-US"/>
            </a:defPPr>
            <a:lvl1pPr algn="ctr">
              <a:lnSpc>
                <a:spcPct val="107000"/>
              </a:lnSpc>
              <a:spcAft>
                <a:spcPts val="800"/>
              </a:spcAft>
              <a:defRPr sz="2000" b="1">
                <a:effectLst/>
                <a:latin typeface="Century Gothic (Títulos)"/>
                <a:ea typeface="Calibri" panose="020F0502020204030204" pitchFamily="34" charset="0"/>
                <a:cs typeface="Times New Roman" panose="02020603050405020304" pitchFamily="18" charset="0"/>
              </a:defRPr>
            </a:lvl1pPr>
          </a:lstStyle>
          <a:p>
            <a:r>
              <a:rPr lang="es-DO" dirty="0"/>
              <a:t>Visión </a:t>
            </a:r>
          </a:p>
          <a:p>
            <a:pPr algn="just"/>
            <a:r>
              <a:rPr lang="es-DO" b="0" dirty="0"/>
              <a:t>Ser para nuestros clientes y aliados una opción viable que dé respuestas a sus necesidades basándonos principalmente en la innovación y la eficiencia, que supere las expectativas esperadas estableciendo la diferencia en el mercado.</a:t>
            </a:r>
          </a:p>
        </p:txBody>
      </p:sp>
      <p:sp>
        <p:nvSpPr>
          <p:cNvPr id="6" name="CuadroTexto 5">
            <a:extLst>
              <a:ext uri="{FF2B5EF4-FFF2-40B4-BE49-F238E27FC236}">
                <a16:creationId xmlns:a16="http://schemas.microsoft.com/office/drawing/2014/main" id="{FDD64882-60F7-4DEF-9760-07EDF2398CC3}"/>
              </a:ext>
            </a:extLst>
          </p:cNvPr>
          <p:cNvSpPr txBox="1"/>
          <p:nvPr/>
        </p:nvSpPr>
        <p:spPr>
          <a:xfrm>
            <a:off x="2862908" y="349726"/>
            <a:ext cx="6466185" cy="646331"/>
          </a:xfrm>
          <a:prstGeom prst="rect">
            <a:avLst/>
          </a:prstGeom>
          <a:noFill/>
        </p:spPr>
        <p:txBody>
          <a:bodyPr wrap="square" rtlCol="0">
            <a:spAutoFit/>
          </a:bodyPr>
          <a:lstStyle/>
          <a:p>
            <a:pPr algn="ctr"/>
            <a:r>
              <a:rPr lang="es-DO" sz="3600" b="1" dirty="0">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Misión y visión</a:t>
            </a:r>
            <a:endParaRPr lang="es-DO" sz="3600" dirty="0">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8A00DC2E-EC71-45A8-9B27-5BC4C7D14FC9}"/>
              </a:ext>
            </a:extLst>
          </p:cNvPr>
          <p:cNvPicPr/>
          <p:nvPr/>
        </p:nvPicPr>
        <p:blipFill rotWithShape="1">
          <a:blip r:embed="rId2"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22662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1952BFB5-69A1-41BF-81C1-5556E17ED4CB}"/>
              </a:ext>
            </a:extLst>
          </p:cNvPr>
          <p:cNvGrpSpPr/>
          <p:nvPr/>
        </p:nvGrpSpPr>
        <p:grpSpPr>
          <a:xfrm>
            <a:off x="1837310" y="454157"/>
            <a:ext cx="8517381" cy="1120535"/>
            <a:chOff x="568953" y="766976"/>
            <a:chExt cx="8517381" cy="1120535"/>
          </a:xfrm>
        </p:grpSpPr>
        <p:pic>
          <p:nvPicPr>
            <p:cNvPr id="2" name="Imagen 1">
              <a:extLst>
                <a:ext uri="{FF2B5EF4-FFF2-40B4-BE49-F238E27FC236}">
                  <a16:creationId xmlns:a16="http://schemas.microsoft.com/office/drawing/2014/main" id="{D09FB1BE-48EB-40DA-B0F8-F899E2FE06C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953" y="766976"/>
              <a:ext cx="975367" cy="10562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CuadroTexto 9">
              <a:extLst>
                <a:ext uri="{FF2B5EF4-FFF2-40B4-BE49-F238E27FC236}">
                  <a16:creationId xmlns:a16="http://schemas.microsoft.com/office/drawing/2014/main" id="{B8464D94-D8E9-4091-82D9-0A94AFDD7A2F}"/>
                </a:ext>
              </a:extLst>
            </p:cNvPr>
            <p:cNvSpPr txBox="1"/>
            <p:nvPr/>
          </p:nvSpPr>
          <p:spPr>
            <a:xfrm>
              <a:off x="1676399" y="1161991"/>
              <a:ext cx="7409935" cy="725520"/>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s-DO" sz="2000" b="1" dirty="0">
                  <a:latin typeface="Century Gothic (Títulos)"/>
                  <a:ea typeface="Calibri" panose="020F0502020204030204" pitchFamily="34" charset="0"/>
                  <a:cs typeface="Times New Roman" panose="02020603050405020304" pitchFamily="18" charset="0"/>
                </a:rPr>
                <a:t>Integridad</a:t>
              </a:r>
              <a:r>
                <a:rPr lang="es-DO" sz="2000" b="1" dirty="0">
                  <a:effectLst/>
                  <a:latin typeface="Century Gothic (Títulos)"/>
                  <a:ea typeface="Calibri" panose="020F0502020204030204" pitchFamily="34" charset="0"/>
                  <a:cs typeface="Times New Roman" panose="02020603050405020304" pitchFamily="18" charset="0"/>
                </a:rPr>
                <a:t>: </a:t>
              </a:r>
              <a:r>
                <a:rPr lang="es-DO" sz="2000" dirty="0">
                  <a:effectLst/>
                  <a:latin typeface="Century Gothic (Títulos)"/>
                  <a:ea typeface="Calibri" panose="020F0502020204030204" pitchFamily="34" charset="0"/>
                  <a:cs typeface="Times New Roman" panose="02020603050405020304" pitchFamily="18" charset="0"/>
                </a:rPr>
                <a:t>Actuamos siempre con transparencia, compromiso y equidad.</a:t>
              </a:r>
            </a:p>
          </p:txBody>
        </p:sp>
      </p:grpSp>
      <p:grpSp>
        <p:nvGrpSpPr>
          <p:cNvPr id="7" name="Grupo 6">
            <a:extLst>
              <a:ext uri="{FF2B5EF4-FFF2-40B4-BE49-F238E27FC236}">
                <a16:creationId xmlns:a16="http://schemas.microsoft.com/office/drawing/2014/main" id="{A617CD96-553E-4FED-A9C4-0B17101DE3D7}"/>
              </a:ext>
            </a:extLst>
          </p:cNvPr>
          <p:cNvGrpSpPr/>
          <p:nvPr/>
        </p:nvGrpSpPr>
        <p:grpSpPr>
          <a:xfrm>
            <a:off x="1837310" y="1661684"/>
            <a:ext cx="8360863" cy="1425332"/>
            <a:chOff x="568952" y="1974503"/>
            <a:chExt cx="8350621" cy="1425332"/>
          </a:xfrm>
        </p:grpSpPr>
        <p:pic>
          <p:nvPicPr>
            <p:cNvPr id="3" name="Imagen 2">
              <a:extLst>
                <a:ext uri="{FF2B5EF4-FFF2-40B4-BE49-F238E27FC236}">
                  <a16:creationId xmlns:a16="http://schemas.microsoft.com/office/drawing/2014/main" id="{8A504C98-1EE5-467D-8FDD-D7E8816A226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952" y="1974503"/>
              <a:ext cx="975365" cy="10562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CuadroTexto 10">
              <a:extLst>
                <a:ext uri="{FF2B5EF4-FFF2-40B4-BE49-F238E27FC236}">
                  <a16:creationId xmlns:a16="http://schemas.microsoft.com/office/drawing/2014/main" id="{E7D92FBD-685F-421C-99B3-466E88EB72D3}"/>
                </a:ext>
              </a:extLst>
            </p:cNvPr>
            <p:cNvSpPr txBox="1"/>
            <p:nvPr/>
          </p:nvSpPr>
          <p:spPr>
            <a:xfrm>
              <a:off x="1676399" y="2336659"/>
              <a:ext cx="7243174" cy="606256"/>
            </a:xfrm>
            <a:prstGeom prst="rect">
              <a:avLst/>
            </a:prstGeom>
            <a:noFill/>
          </p:spPr>
          <p:txBody>
            <a:bodyPr wrap="square">
              <a:spAutoFit/>
            </a:bodyPr>
            <a:lstStyle>
              <a:defPPr>
                <a:defRPr lang="en-US"/>
              </a:defPPr>
              <a:lvl1pPr marL="285750" indent="-285750" algn="just">
                <a:lnSpc>
                  <a:spcPct val="107000"/>
                </a:lnSpc>
                <a:spcAft>
                  <a:spcPts val="800"/>
                </a:spcAft>
                <a:buFont typeface="Arial" panose="020B0604020202020204" pitchFamily="34" charset="0"/>
                <a:buChar char="•"/>
                <a:defRPr sz="2000" b="1">
                  <a:latin typeface="Century Gothic (Títulos)"/>
                  <a:ea typeface="Calibri" panose="020F0502020204030204" pitchFamily="34" charset="0"/>
                  <a:cs typeface="Times New Roman" panose="02020603050405020304" pitchFamily="18" charset="0"/>
                </a:defRPr>
              </a:lvl1pPr>
            </a:lstStyle>
            <a:p>
              <a:r>
                <a:rPr lang="es-DO" dirty="0"/>
                <a:t>Servicio : </a:t>
              </a:r>
              <a:r>
                <a:rPr lang="es-DO" b="0" dirty="0"/>
                <a:t>Nos apasiona entender las necesidades del cliente y ofrecerle soluciones con amabilidad y respeto.</a:t>
              </a:r>
            </a:p>
          </p:txBody>
        </p:sp>
      </p:grpSp>
      <p:grpSp>
        <p:nvGrpSpPr>
          <p:cNvPr id="9" name="Grupo 8">
            <a:extLst>
              <a:ext uri="{FF2B5EF4-FFF2-40B4-BE49-F238E27FC236}">
                <a16:creationId xmlns:a16="http://schemas.microsoft.com/office/drawing/2014/main" id="{F28B2DCC-39AE-45CD-B3A7-E881B40E32E9}"/>
              </a:ext>
            </a:extLst>
          </p:cNvPr>
          <p:cNvGrpSpPr/>
          <p:nvPr/>
        </p:nvGrpSpPr>
        <p:grpSpPr>
          <a:xfrm>
            <a:off x="1837310" y="2888308"/>
            <a:ext cx="8324252" cy="1071826"/>
            <a:chOff x="568952" y="3201127"/>
            <a:chExt cx="8131124" cy="1071826"/>
          </a:xfrm>
        </p:grpSpPr>
        <p:pic>
          <p:nvPicPr>
            <p:cNvPr id="4" name="Imagen 3">
              <a:extLst>
                <a:ext uri="{FF2B5EF4-FFF2-40B4-BE49-F238E27FC236}">
                  <a16:creationId xmlns:a16="http://schemas.microsoft.com/office/drawing/2014/main" id="{03ECB9C3-F648-432D-98F4-56E03E545C5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952" y="3201127"/>
              <a:ext cx="985528" cy="10562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CuadroTexto 11">
              <a:extLst>
                <a:ext uri="{FF2B5EF4-FFF2-40B4-BE49-F238E27FC236}">
                  <a16:creationId xmlns:a16="http://schemas.microsoft.com/office/drawing/2014/main" id="{D4616CF7-82B7-450A-8C86-36D2FA5AF56F}"/>
                </a:ext>
              </a:extLst>
            </p:cNvPr>
            <p:cNvSpPr txBox="1"/>
            <p:nvPr/>
          </p:nvSpPr>
          <p:spPr>
            <a:xfrm>
              <a:off x="1676399" y="3548396"/>
              <a:ext cx="7023677" cy="374077"/>
            </a:xfrm>
            <a:prstGeom prst="rect">
              <a:avLst/>
            </a:prstGeom>
            <a:noFill/>
          </p:spPr>
          <p:txBody>
            <a:bodyPr wrap="square">
              <a:spAutoFit/>
            </a:bodyPr>
            <a:lstStyle>
              <a:defPPr>
                <a:defRPr lang="en-US"/>
              </a:defPPr>
              <a:lvl1pPr marL="285750" indent="-285750" algn="just">
                <a:lnSpc>
                  <a:spcPct val="107000"/>
                </a:lnSpc>
                <a:spcAft>
                  <a:spcPts val="800"/>
                </a:spcAft>
                <a:buFont typeface="Arial" panose="020B0604020202020204" pitchFamily="34" charset="0"/>
                <a:buChar char="•"/>
                <a:defRPr sz="2000" b="1">
                  <a:latin typeface="Century Gothic (Títulos)"/>
                  <a:ea typeface="Calibri" panose="020F0502020204030204" pitchFamily="34" charset="0"/>
                  <a:cs typeface="Times New Roman" panose="02020603050405020304" pitchFamily="18" charset="0"/>
                </a:defRPr>
              </a:lvl1pPr>
            </a:lstStyle>
            <a:p>
              <a:r>
                <a:rPr lang="es-DO" dirty="0"/>
                <a:t>Eficiencia: </a:t>
              </a:r>
              <a:r>
                <a:rPr lang="es-DO" b="0" dirty="0"/>
                <a:t>Mejoramos continuamente y optimizamos el uso de los recursos.</a:t>
              </a:r>
            </a:p>
          </p:txBody>
        </p:sp>
      </p:grpSp>
      <p:grpSp>
        <p:nvGrpSpPr>
          <p:cNvPr id="17" name="Grupo 16">
            <a:extLst>
              <a:ext uri="{FF2B5EF4-FFF2-40B4-BE49-F238E27FC236}">
                <a16:creationId xmlns:a16="http://schemas.microsoft.com/office/drawing/2014/main" id="{4FD6E0C9-FB48-4025-8E38-764AE87CEC9C}"/>
              </a:ext>
            </a:extLst>
          </p:cNvPr>
          <p:cNvGrpSpPr/>
          <p:nvPr/>
        </p:nvGrpSpPr>
        <p:grpSpPr>
          <a:xfrm>
            <a:off x="1837308" y="4122971"/>
            <a:ext cx="8517383" cy="1086994"/>
            <a:chOff x="568951" y="4435790"/>
            <a:chExt cx="8517383" cy="1086994"/>
          </a:xfrm>
        </p:grpSpPr>
        <p:pic>
          <p:nvPicPr>
            <p:cNvPr id="6" name="Imagen 5">
              <a:extLst>
                <a:ext uri="{FF2B5EF4-FFF2-40B4-BE49-F238E27FC236}">
                  <a16:creationId xmlns:a16="http://schemas.microsoft.com/office/drawing/2014/main" id="{5FB8AD22-2DBB-47AD-AC28-1F8056C49D6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951" y="4435790"/>
              <a:ext cx="1008935" cy="10562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CuadroTexto 12">
              <a:extLst>
                <a:ext uri="{FF2B5EF4-FFF2-40B4-BE49-F238E27FC236}">
                  <a16:creationId xmlns:a16="http://schemas.microsoft.com/office/drawing/2014/main" id="{E774B941-BCB5-470D-8992-F7ED68453EC7}"/>
                </a:ext>
              </a:extLst>
            </p:cNvPr>
            <p:cNvSpPr txBox="1"/>
            <p:nvPr/>
          </p:nvSpPr>
          <p:spPr>
            <a:xfrm>
              <a:off x="1676400" y="4788929"/>
              <a:ext cx="7409934" cy="733855"/>
            </a:xfrm>
            <a:prstGeom prst="rect">
              <a:avLst/>
            </a:prstGeom>
            <a:noFill/>
          </p:spPr>
          <p:txBody>
            <a:bodyPr wrap="square">
              <a:spAutoFit/>
            </a:bodyPr>
            <a:lstStyle>
              <a:defPPr>
                <a:defRPr lang="en-US"/>
              </a:defPPr>
              <a:lvl1pPr marL="285750" indent="-285750" algn="just">
                <a:lnSpc>
                  <a:spcPct val="107000"/>
                </a:lnSpc>
                <a:spcAft>
                  <a:spcPts val="800"/>
                </a:spcAft>
                <a:buFont typeface="Arial" panose="020B0604020202020204" pitchFamily="34" charset="0"/>
                <a:buChar char="•"/>
                <a:defRPr sz="2000" b="1">
                  <a:latin typeface="Century Gothic (Títulos)"/>
                  <a:ea typeface="Calibri" panose="020F0502020204030204" pitchFamily="34" charset="0"/>
                  <a:cs typeface="Times New Roman" panose="02020603050405020304" pitchFamily="18" charset="0"/>
                </a:defRPr>
              </a:lvl1pPr>
            </a:lstStyle>
            <a:p>
              <a:r>
                <a:rPr lang="es-DO" dirty="0"/>
                <a:t>Solidaridad: </a:t>
              </a:r>
              <a:r>
                <a:rPr lang="es-DO" b="0" dirty="0"/>
                <a:t>Nos acercamos a las comunidades y contribuimos con su bienestar.</a:t>
              </a:r>
            </a:p>
          </p:txBody>
        </p:sp>
      </p:grpSp>
      <p:grpSp>
        <p:nvGrpSpPr>
          <p:cNvPr id="18" name="Grupo 17">
            <a:extLst>
              <a:ext uri="{FF2B5EF4-FFF2-40B4-BE49-F238E27FC236}">
                <a16:creationId xmlns:a16="http://schemas.microsoft.com/office/drawing/2014/main" id="{1F3CB66C-CB3F-4A4D-AC9E-E5EBD4E28FE4}"/>
              </a:ext>
            </a:extLst>
          </p:cNvPr>
          <p:cNvGrpSpPr/>
          <p:nvPr/>
        </p:nvGrpSpPr>
        <p:grpSpPr>
          <a:xfrm>
            <a:off x="1837308" y="5363706"/>
            <a:ext cx="8282049" cy="1072183"/>
            <a:chOff x="568951" y="5676525"/>
            <a:chExt cx="8046713" cy="1072183"/>
          </a:xfrm>
        </p:grpSpPr>
        <p:pic>
          <p:nvPicPr>
            <p:cNvPr id="8" name="Imagen 7">
              <a:extLst>
                <a:ext uri="{FF2B5EF4-FFF2-40B4-BE49-F238E27FC236}">
                  <a16:creationId xmlns:a16="http://schemas.microsoft.com/office/drawing/2014/main" id="{11CCE339-A959-4EFC-A8E5-C605011C8FF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951" y="5676525"/>
              <a:ext cx="985527" cy="1056294"/>
            </a:xfrm>
            <a:prstGeom prst="roundRect">
              <a:avLst>
                <a:gd name="adj" fmla="val 16667"/>
              </a:avLst>
            </a:prstGeom>
            <a:noFill/>
          </p:spPr>
        </p:pic>
        <p:sp>
          <p:nvSpPr>
            <p:cNvPr id="14" name="CuadroTexto 13">
              <a:extLst>
                <a:ext uri="{FF2B5EF4-FFF2-40B4-BE49-F238E27FC236}">
                  <a16:creationId xmlns:a16="http://schemas.microsoft.com/office/drawing/2014/main" id="{F7234B5C-FE6B-4F90-924B-2A7EE8562828}"/>
                </a:ext>
              </a:extLst>
            </p:cNvPr>
            <p:cNvSpPr txBox="1"/>
            <p:nvPr/>
          </p:nvSpPr>
          <p:spPr>
            <a:xfrm>
              <a:off x="1591987" y="6014853"/>
              <a:ext cx="7023677" cy="374077"/>
            </a:xfrm>
            <a:prstGeom prst="rect">
              <a:avLst/>
            </a:prstGeom>
            <a:noFill/>
          </p:spPr>
          <p:txBody>
            <a:bodyPr wrap="square">
              <a:spAutoFit/>
            </a:bodyPr>
            <a:lstStyle>
              <a:defPPr>
                <a:defRPr lang="en-US"/>
              </a:defPPr>
              <a:lvl1pPr marL="285750" indent="-285750" algn="just">
                <a:lnSpc>
                  <a:spcPct val="107000"/>
                </a:lnSpc>
                <a:spcAft>
                  <a:spcPts val="800"/>
                </a:spcAft>
                <a:buFont typeface="Arial" panose="020B0604020202020204" pitchFamily="34" charset="0"/>
                <a:buChar char="•"/>
                <a:defRPr sz="2000" b="1">
                  <a:latin typeface="Century Gothic (Títulos)"/>
                  <a:ea typeface="Calibri" panose="020F0502020204030204" pitchFamily="34" charset="0"/>
                  <a:cs typeface="Times New Roman" panose="02020603050405020304" pitchFamily="18" charset="0"/>
                </a:defRPr>
              </a:lvl1pPr>
            </a:lstStyle>
            <a:p>
              <a:r>
                <a:rPr lang="es-DO" dirty="0"/>
                <a:t>Tesoneros: </a:t>
              </a:r>
              <a:r>
                <a:rPr lang="es-DO" b="0" dirty="0"/>
                <a:t>Trabajamos arduamente y nos apoyamos para lograr las metas.</a:t>
              </a:r>
            </a:p>
          </p:txBody>
        </p:sp>
      </p:grpSp>
      <p:sp>
        <p:nvSpPr>
          <p:cNvPr id="15" name="CuadroTexto 14">
            <a:extLst>
              <a:ext uri="{FF2B5EF4-FFF2-40B4-BE49-F238E27FC236}">
                <a16:creationId xmlns:a16="http://schemas.microsoft.com/office/drawing/2014/main" id="{2311B9EF-105A-4CA0-8D7B-4A6C448F1D9D}"/>
              </a:ext>
            </a:extLst>
          </p:cNvPr>
          <p:cNvSpPr txBox="1"/>
          <p:nvPr/>
        </p:nvSpPr>
        <p:spPr>
          <a:xfrm>
            <a:off x="4734560" y="10030"/>
            <a:ext cx="2722880" cy="646331"/>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latin typeface="+mj-lt"/>
                <a:cs typeface="Times New Roman" panose="02020603050405020304" pitchFamily="18" charset="0"/>
              </a:rPr>
              <a:t>Valores</a:t>
            </a:r>
            <a:endParaRPr lang="es-DO" sz="3600" b="1" dirty="0">
              <a:effectLst>
                <a:outerShdw blurRad="38100" dist="38100" dir="2700000" algn="tl">
                  <a:srgbClr val="000000">
                    <a:alpha val="43137"/>
                  </a:srgbClr>
                </a:outerShdw>
              </a:effectLst>
              <a:latin typeface="+mj-lt"/>
              <a:cs typeface="Times New Roman" panose="02020603050405020304" pitchFamily="18" charset="0"/>
            </a:endParaRPr>
          </a:p>
        </p:txBody>
      </p:sp>
      <p:pic>
        <p:nvPicPr>
          <p:cNvPr id="16" name="Imagen 15">
            <a:extLst>
              <a:ext uri="{FF2B5EF4-FFF2-40B4-BE49-F238E27FC236}">
                <a16:creationId xmlns:a16="http://schemas.microsoft.com/office/drawing/2014/main" id="{CFA869F4-D05C-4E5B-B866-278F1E9266FE}"/>
              </a:ext>
            </a:extLst>
          </p:cNvPr>
          <p:cNvPicPr/>
          <p:nvPr/>
        </p:nvPicPr>
        <p:blipFill rotWithShape="1">
          <a:blip r:embed="rId7"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6207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7E62ED7-D12D-46BF-8486-6170FDA96345}"/>
              </a:ext>
            </a:extLst>
          </p:cNvPr>
          <p:cNvSpPr txBox="1"/>
          <p:nvPr/>
        </p:nvSpPr>
        <p:spPr>
          <a:xfrm>
            <a:off x="7620000" y="1154210"/>
            <a:ext cx="4013200" cy="969753"/>
          </a:xfrm>
          <a:prstGeom prst="rect">
            <a:avLst/>
          </a:prstGeom>
          <a:noFill/>
        </p:spPr>
        <p:txBody>
          <a:bodyPr wrap="square" rtlCol="0">
            <a:spAutoFit/>
          </a:bodyPr>
          <a:lstStyle/>
          <a:p>
            <a:pPr algn="ctr">
              <a:lnSpc>
                <a:spcPct val="107000"/>
              </a:lnSpc>
              <a:spcAft>
                <a:spcPts val="800"/>
              </a:spcAft>
            </a:pPr>
            <a:r>
              <a:rPr lang="es-DO"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DO"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DO"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DO"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s-DO" dirty="0"/>
          </a:p>
        </p:txBody>
      </p:sp>
      <p:sp>
        <p:nvSpPr>
          <p:cNvPr id="5" name="CuadroTexto 4">
            <a:extLst>
              <a:ext uri="{FF2B5EF4-FFF2-40B4-BE49-F238E27FC236}">
                <a16:creationId xmlns:a16="http://schemas.microsoft.com/office/drawing/2014/main" id="{066A3909-5169-4249-B0A3-523A4FB34984}"/>
              </a:ext>
            </a:extLst>
          </p:cNvPr>
          <p:cNvSpPr txBox="1"/>
          <p:nvPr/>
        </p:nvSpPr>
        <p:spPr>
          <a:xfrm flipH="1">
            <a:off x="1684638" y="1523776"/>
            <a:ext cx="8822724" cy="3009222"/>
          </a:xfrm>
          <a:prstGeom prst="rect">
            <a:avLst/>
          </a:prstGeom>
          <a:noFill/>
        </p:spPr>
        <p:txBody>
          <a:bodyPr wrap="square" rtlCol="0">
            <a:spAutoFit/>
          </a:bodyPr>
          <a:lstStyle/>
          <a:p>
            <a:pPr algn="ctr">
              <a:lnSpc>
                <a:spcPct val="107000"/>
              </a:lnSpc>
              <a:spcAft>
                <a:spcPts val="800"/>
              </a:spcAft>
            </a:pPr>
            <a:endParaRPr lang="es-DO" sz="2000" b="1" dirty="0">
              <a:latin typeface="Century Gothic (Títulos)"/>
              <a:cs typeface="Times New Roman" panose="02020603050405020304" pitchFamily="18" charset="0"/>
            </a:endParaRPr>
          </a:p>
          <a:p>
            <a:pPr algn="just">
              <a:lnSpc>
                <a:spcPct val="107000"/>
              </a:lnSpc>
              <a:spcAft>
                <a:spcPts val="800"/>
              </a:spcAft>
            </a:pPr>
            <a:r>
              <a:rPr lang="es-DO" sz="2000" b="1" dirty="0">
                <a:latin typeface="Century Gothic (Títulos)"/>
                <a:cs typeface="Times New Roman" panose="02020603050405020304" pitchFamily="18" charset="0"/>
              </a:rPr>
              <a:t>MAXWATTS</a:t>
            </a:r>
            <a:r>
              <a:rPr lang="es-DO" sz="2000" dirty="0">
                <a:latin typeface="Century Gothic (Títulos)"/>
                <a:cs typeface="Times New Roman" panose="02020603050405020304" pitchFamily="18" charset="0"/>
              </a:rPr>
              <a:t> tiene como objetivo introducirse en el mercado y en el marco preferencial de nuestros clientes ha decidido velar constantemente por cumplir de manera puntual y eficiente en cada una de las solicitudes del cliente con miras a denominarnos líder en el mercado, donde sumemos puntos de innovación. </a:t>
            </a:r>
          </a:p>
          <a:p>
            <a:pPr algn="just">
              <a:lnSpc>
                <a:spcPct val="107000"/>
              </a:lnSpc>
              <a:spcAft>
                <a:spcPts val="800"/>
              </a:spcAft>
            </a:pPr>
            <a:endParaRPr lang="es-DO" sz="2000" dirty="0">
              <a:latin typeface="Century Gothic (Títulos)"/>
              <a:cs typeface="Times New Roman" panose="02020603050405020304" pitchFamily="18" charset="0"/>
            </a:endParaRPr>
          </a:p>
          <a:p>
            <a:pPr algn="just">
              <a:lnSpc>
                <a:spcPct val="107000"/>
              </a:lnSpc>
              <a:spcAft>
                <a:spcPts val="800"/>
              </a:spcAft>
            </a:pPr>
            <a:r>
              <a:rPr lang="es-DO" sz="2000" b="1" dirty="0">
                <a:latin typeface="Century Gothic (Títulos)"/>
                <a:cs typeface="Times New Roman" panose="02020603050405020304" pitchFamily="18" charset="0"/>
              </a:rPr>
              <a:t>Maxwatts</a:t>
            </a:r>
            <a:r>
              <a:rPr lang="es-DO" sz="2000" dirty="0">
                <a:latin typeface="Century Gothic (Títulos)"/>
                <a:cs typeface="Times New Roman" panose="02020603050405020304" pitchFamily="18" charset="0"/>
              </a:rPr>
              <a:t> tiene trazos favorables que llegarán a más localidades.</a:t>
            </a:r>
          </a:p>
        </p:txBody>
      </p:sp>
      <p:sp>
        <p:nvSpPr>
          <p:cNvPr id="6" name="CuadroTexto 5">
            <a:extLst>
              <a:ext uri="{FF2B5EF4-FFF2-40B4-BE49-F238E27FC236}">
                <a16:creationId xmlns:a16="http://schemas.microsoft.com/office/drawing/2014/main" id="{FDD64882-60F7-4DEF-9760-07EDF2398CC3}"/>
              </a:ext>
            </a:extLst>
          </p:cNvPr>
          <p:cNvSpPr txBox="1"/>
          <p:nvPr/>
        </p:nvSpPr>
        <p:spPr>
          <a:xfrm>
            <a:off x="2862908" y="438757"/>
            <a:ext cx="6466185" cy="1200329"/>
          </a:xfrm>
          <a:prstGeom prst="rect">
            <a:avLst/>
          </a:prstGeom>
          <a:noFill/>
        </p:spPr>
        <p:txBody>
          <a:bodyPr wrap="square" rtlCol="0">
            <a:spAutoFit/>
          </a:bodyPr>
          <a:lstStyle/>
          <a:p>
            <a:pPr algn="ctr"/>
            <a:r>
              <a:rPr lang="es-DO" sz="3600" b="1" dirty="0">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Objetivo</a:t>
            </a:r>
            <a:endParaRPr lang="es-DO" sz="3600" dirty="0">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a:p>
            <a:pPr algn="ctr"/>
            <a:endParaRPr lang="es-DO" sz="3600" dirty="0">
              <a:effectLst>
                <a:outerShdw blurRad="38100" dist="38100" dir="2700000" algn="tl">
                  <a:srgbClr val="000000">
                    <a:alpha val="43137"/>
                  </a:srgbClr>
                </a:outerShdw>
              </a:effectLst>
              <a:latin typeface="+mj-lt"/>
            </a:endParaRPr>
          </a:p>
        </p:txBody>
      </p:sp>
      <p:pic>
        <p:nvPicPr>
          <p:cNvPr id="8" name="Imagen 7">
            <a:extLst>
              <a:ext uri="{FF2B5EF4-FFF2-40B4-BE49-F238E27FC236}">
                <a16:creationId xmlns:a16="http://schemas.microsoft.com/office/drawing/2014/main" id="{8A00DC2E-EC71-45A8-9B27-5BC4C7D14FC9}"/>
              </a:ext>
            </a:extLst>
          </p:cNvPr>
          <p:cNvPicPr/>
          <p:nvPr/>
        </p:nvPicPr>
        <p:blipFill rotWithShape="1">
          <a:blip r:embed="rId2"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59553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DBFA2C1-572E-4E21-BED5-ADAB93BF8170}"/>
              </a:ext>
            </a:extLst>
          </p:cNvPr>
          <p:cNvSpPr txBox="1"/>
          <p:nvPr/>
        </p:nvSpPr>
        <p:spPr>
          <a:xfrm>
            <a:off x="1371600" y="101601"/>
            <a:ext cx="9448800" cy="4632743"/>
          </a:xfrm>
          <a:prstGeom prst="rect">
            <a:avLst/>
          </a:prstGeom>
          <a:noFill/>
        </p:spPr>
        <p:txBody>
          <a:bodyPr wrap="square" rtlCol="0">
            <a:spAutoFit/>
          </a:bodyPr>
          <a:lstStyle/>
          <a:p>
            <a:pPr algn="ctr">
              <a:lnSpc>
                <a:spcPct val="107000"/>
              </a:lnSpc>
              <a:spcAft>
                <a:spcPts val="800"/>
              </a:spcAft>
            </a:pPr>
            <a:r>
              <a:rPr lang="es-DO" sz="3600" b="1" dirty="0">
                <a:effectLst>
                  <a:outerShdw blurRad="38100" dist="38100" dir="2700000" algn="tl">
                    <a:srgbClr val="000000">
                      <a:alpha val="43137"/>
                    </a:srgbClr>
                  </a:outerShdw>
                </a:effectLst>
                <a:latin typeface="+mj-lt"/>
                <a:cs typeface="Times New Roman" panose="02020603050405020304" pitchFamily="18" charset="0"/>
              </a:rPr>
              <a:t>Estrategias, tácticas de marketing</a:t>
            </a:r>
          </a:p>
          <a:p>
            <a:pPr algn="ctr">
              <a:lnSpc>
                <a:spcPct val="107000"/>
              </a:lnSpc>
              <a:spcAft>
                <a:spcPts val="800"/>
              </a:spcAft>
            </a:pPr>
            <a:r>
              <a:rPr lang="es-DO"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DO"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DO" sz="2000" dirty="0">
                <a:effectLst/>
                <a:latin typeface="Century Gothic (Títulos)"/>
                <a:ea typeface="Calibri" panose="020F0502020204030204" pitchFamily="34" charset="0"/>
                <a:cs typeface="Times New Roman" panose="02020603050405020304" pitchFamily="18" charset="0"/>
              </a:rPr>
              <a:t>Nuestra propuesta de valor está basada en satisfacer a nuestros clientes brindándoles al mejor precio posible productos y servicios de calidad adecuados a sus necesidades; exceder sus expectativas sirviéndoles con esmero, originalidad y atención a los detalles.</a:t>
            </a:r>
          </a:p>
          <a:p>
            <a:pPr algn="just">
              <a:lnSpc>
                <a:spcPct val="107000"/>
              </a:lnSpc>
              <a:spcAft>
                <a:spcPts val="800"/>
              </a:spcAft>
            </a:pPr>
            <a:r>
              <a:rPr lang="es-DO" sz="2000" dirty="0">
                <a:effectLst/>
                <a:latin typeface="Century Gothic (Títulos)"/>
                <a:ea typeface="Calibri" panose="020F0502020204030204" pitchFamily="34" charset="0"/>
                <a:cs typeface="Times New Roman" panose="02020603050405020304" pitchFamily="18" charset="0"/>
              </a:rPr>
              <a:t>Esta empresa tiene clara su estrategia de marketing, ya que nuestros servicios son actualizados respondiendo a los comentarios de los clientes. La empresa escucha a sus clientes, les ofrece soluciones y respuestas a sus inquietudes. La empresa no sólo se dirige a sus clientes, sino que conversa con ellos.</a:t>
            </a:r>
          </a:p>
          <a:p>
            <a:endParaRPr lang="es-DO" dirty="0"/>
          </a:p>
        </p:txBody>
      </p:sp>
      <p:pic>
        <p:nvPicPr>
          <p:cNvPr id="6" name="Imagen 5">
            <a:extLst>
              <a:ext uri="{FF2B5EF4-FFF2-40B4-BE49-F238E27FC236}">
                <a16:creationId xmlns:a16="http://schemas.microsoft.com/office/drawing/2014/main" id="{89B0250A-EDA7-4E41-B93B-C351F5A2A25D}"/>
              </a:ext>
            </a:extLst>
          </p:cNvPr>
          <p:cNvPicPr>
            <a:picLocks noChangeAspect="1"/>
          </p:cNvPicPr>
          <p:nvPr/>
        </p:nvPicPr>
        <p:blipFill>
          <a:blip r:embed="rId2" cstate="print"/>
          <a:stretch>
            <a:fillRect/>
          </a:stretch>
        </p:blipFill>
        <p:spPr>
          <a:xfrm>
            <a:off x="4411856" y="4027783"/>
            <a:ext cx="3368288" cy="2830217"/>
          </a:xfrm>
          <a:prstGeom prst="rect">
            <a:avLst/>
          </a:prstGeom>
        </p:spPr>
      </p:pic>
      <p:pic>
        <p:nvPicPr>
          <p:cNvPr id="5" name="Imagen 4">
            <a:extLst>
              <a:ext uri="{FF2B5EF4-FFF2-40B4-BE49-F238E27FC236}">
                <a16:creationId xmlns:a16="http://schemas.microsoft.com/office/drawing/2014/main" id="{839EDA9A-2B2D-49BE-8731-494FF5688FBC}"/>
              </a:ext>
            </a:extLst>
          </p:cNvPr>
          <p:cNvPicPr/>
          <p:nvPr/>
        </p:nvPicPr>
        <p:blipFill rotWithShape="1">
          <a:blip r:embed="rId3"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1565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2CA093AE-DFFA-4F08-A1E5-6A62123931C9}"/>
              </a:ext>
            </a:extLst>
          </p:cNvPr>
          <p:cNvSpPr txBox="1"/>
          <p:nvPr/>
        </p:nvSpPr>
        <p:spPr>
          <a:xfrm>
            <a:off x="1686480" y="163491"/>
            <a:ext cx="8819040" cy="637610"/>
          </a:xfrm>
          <a:prstGeom prst="rect">
            <a:avLst/>
          </a:prstGeom>
          <a:noFill/>
        </p:spPr>
        <p:txBody>
          <a:bodyPr wrap="square" rtlCol="0">
            <a:spAutoFit/>
          </a:bodyPr>
          <a:lstStyle/>
          <a:p>
            <a:pPr algn="ctr">
              <a:lnSpc>
                <a:spcPct val="107000"/>
              </a:lnSpc>
              <a:spcAft>
                <a:spcPts val="800"/>
              </a:spcAft>
            </a:pPr>
            <a:r>
              <a:rPr lang="es-DO" sz="3600" b="1" dirty="0">
                <a:effectLst>
                  <a:outerShdw blurRad="38100" dist="38100" dir="2700000" algn="tl">
                    <a:srgbClr val="000000">
                      <a:alpha val="43137"/>
                    </a:srgbClr>
                  </a:outerShdw>
                </a:effectLst>
                <a:latin typeface="+mj-lt"/>
                <a:cs typeface="Times New Roman" panose="02020603050405020304" pitchFamily="18" charset="0"/>
              </a:rPr>
              <a:t>Costos</a:t>
            </a:r>
          </a:p>
        </p:txBody>
      </p:sp>
      <p:pic>
        <p:nvPicPr>
          <p:cNvPr id="13" name="Imagen 12">
            <a:extLst>
              <a:ext uri="{FF2B5EF4-FFF2-40B4-BE49-F238E27FC236}">
                <a16:creationId xmlns:a16="http://schemas.microsoft.com/office/drawing/2014/main" id="{D4CC4D91-32B3-4912-BA2D-A32F1DAAB4F7}"/>
              </a:ext>
            </a:extLst>
          </p:cNvPr>
          <p:cNvPicPr/>
          <p:nvPr/>
        </p:nvPicPr>
        <p:blipFill rotWithShape="1">
          <a:blip r:embed="rId3"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2" name="CuadroTexto 1">
            <a:extLst>
              <a:ext uri="{FF2B5EF4-FFF2-40B4-BE49-F238E27FC236}">
                <a16:creationId xmlns:a16="http://schemas.microsoft.com/office/drawing/2014/main" id="{A66A18CC-113F-4883-A232-076DFE848942}"/>
              </a:ext>
            </a:extLst>
          </p:cNvPr>
          <p:cNvSpPr txBox="1"/>
          <p:nvPr/>
        </p:nvSpPr>
        <p:spPr>
          <a:xfrm>
            <a:off x="1578198" y="1102392"/>
            <a:ext cx="9035605" cy="6093463"/>
          </a:xfrm>
          <a:prstGeom prst="rect">
            <a:avLst/>
          </a:prstGeom>
          <a:noFill/>
        </p:spPr>
        <p:txBody>
          <a:bodyPr wrap="square" rtlCol="0">
            <a:spAutoFit/>
          </a:bodyPr>
          <a:lstStyle/>
          <a:p>
            <a:pPr algn="just">
              <a:lnSpc>
                <a:spcPct val="107000"/>
              </a:lnSpc>
              <a:spcAft>
                <a:spcPts val="800"/>
              </a:spcAft>
            </a:pPr>
            <a:r>
              <a:rPr lang="es-DO" sz="2000" dirty="0">
                <a:latin typeface="Century Gothic (Títulos)"/>
                <a:cs typeface="Times New Roman" panose="02020603050405020304" pitchFamily="18" charset="0"/>
              </a:rPr>
              <a:t>Para la creación de nuestra empresa, cabe destacar que los costos para la elaboración, diseño, organización y producción incluyen un orden de la siguiente manera:</a:t>
            </a:r>
          </a:p>
          <a:p>
            <a:pPr algn="just">
              <a:lnSpc>
                <a:spcPct val="107000"/>
              </a:lnSpc>
              <a:spcAft>
                <a:spcPts val="800"/>
              </a:spcAft>
            </a:pPr>
            <a:endParaRPr lang="es-DO" sz="2000" dirty="0">
              <a:latin typeface="Century Gothic (Títulos)"/>
              <a:cs typeface="Times New Roman" panose="02020603050405020304" pitchFamily="18" charset="0"/>
            </a:endParaRPr>
          </a:p>
          <a:p>
            <a:pPr indent="-285750" algn="just">
              <a:lnSpc>
                <a:spcPct val="107000"/>
              </a:lnSpc>
              <a:spcAft>
                <a:spcPts val="800"/>
              </a:spcAft>
              <a:buFont typeface="Arial" panose="020B0604020202020204" pitchFamily="34" charset="0"/>
              <a:buChar char="•"/>
            </a:pPr>
            <a:r>
              <a:rPr lang="es-DO" sz="2000" dirty="0">
                <a:latin typeface="Century Gothic (Títulos)"/>
                <a:cs typeface="Times New Roman" panose="02020603050405020304" pitchFamily="18" charset="0"/>
              </a:rPr>
              <a:t>Costos administrativos.</a:t>
            </a:r>
          </a:p>
          <a:p>
            <a:pPr indent="-285750" algn="just">
              <a:lnSpc>
                <a:spcPct val="107000"/>
              </a:lnSpc>
              <a:spcAft>
                <a:spcPts val="800"/>
              </a:spcAft>
              <a:buFont typeface="Arial" panose="020B0604020202020204" pitchFamily="34" charset="0"/>
              <a:buChar char="•"/>
            </a:pPr>
            <a:r>
              <a:rPr lang="es-DO" sz="2000" dirty="0">
                <a:latin typeface="Century Gothic (Títulos)"/>
                <a:cs typeface="Times New Roman" panose="02020603050405020304" pitchFamily="18" charset="0"/>
              </a:rPr>
              <a:t>Compra de equipos y materiales.</a:t>
            </a:r>
          </a:p>
          <a:p>
            <a:pPr indent="-285750" algn="just">
              <a:lnSpc>
                <a:spcPct val="107000"/>
              </a:lnSpc>
              <a:spcAft>
                <a:spcPts val="800"/>
              </a:spcAft>
              <a:buFont typeface="Arial" panose="020B0604020202020204" pitchFamily="34" charset="0"/>
              <a:buChar char="•"/>
            </a:pPr>
            <a:r>
              <a:rPr lang="es-DO" sz="2000" dirty="0">
                <a:latin typeface="Century Gothic (Títulos)"/>
                <a:cs typeface="Times New Roman" panose="02020603050405020304" pitchFamily="18" charset="0"/>
              </a:rPr>
              <a:t>Costos de producción.</a:t>
            </a:r>
          </a:p>
          <a:p>
            <a:pPr indent="-285750" algn="just">
              <a:lnSpc>
                <a:spcPct val="107000"/>
              </a:lnSpc>
              <a:spcAft>
                <a:spcPts val="800"/>
              </a:spcAft>
              <a:buFont typeface="Arial" panose="020B0604020202020204" pitchFamily="34" charset="0"/>
              <a:buChar char="•"/>
            </a:pPr>
            <a:r>
              <a:rPr lang="es-DO" sz="2000" dirty="0">
                <a:latin typeface="Century Gothic (Títulos)"/>
                <a:cs typeface="Times New Roman" panose="02020603050405020304" pitchFamily="18" charset="0"/>
              </a:rPr>
              <a:t>Pago de mano de obra.</a:t>
            </a:r>
          </a:p>
          <a:p>
            <a:pPr indent="-285750" algn="just">
              <a:lnSpc>
                <a:spcPct val="107000"/>
              </a:lnSpc>
              <a:spcAft>
                <a:spcPts val="800"/>
              </a:spcAft>
              <a:buFont typeface="Arial" panose="020B0604020202020204" pitchFamily="34" charset="0"/>
              <a:buChar char="•"/>
            </a:pPr>
            <a:r>
              <a:rPr lang="es-DO" sz="2000" dirty="0">
                <a:latin typeface="Century Gothic (Títulos)"/>
                <a:cs typeface="Times New Roman" panose="02020603050405020304" pitchFamily="18" charset="0"/>
              </a:rPr>
              <a:t>Gastos legales y de representación.</a:t>
            </a:r>
          </a:p>
          <a:p>
            <a:pPr algn="just">
              <a:lnSpc>
                <a:spcPct val="107000"/>
              </a:lnSpc>
              <a:spcAft>
                <a:spcPts val="800"/>
              </a:spcAft>
            </a:pPr>
            <a:endParaRPr lang="es-DO" sz="2000" dirty="0">
              <a:latin typeface="Century Gothic (Títulos)"/>
              <a:cs typeface="Times New Roman" panose="02020603050405020304" pitchFamily="18" charset="0"/>
            </a:endParaRPr>
          </a:p>
          <a:p>
            <a:pPr>
              <a:lnSpc>
                <a:spcPct val="107000"/>
              </a:lnSpc>
              <a:spcAft>
                <a:spcPts val="800"/>
              </a:spcAft>
            </a:pPr>
            <a:r>
              <a:rPr lang="es-DO" sz="2000" dirty="0">
                <a:latin typeface="Century Gothic (Títulos)"/>
                <a:cs typeface="Times New Roman" panose="02020603050405020304" pitchFamily="18" charset="0"/>
              </a:rPr>
              <a:t>Esta empresa cuenta con un costo de 2,850,000 pesos, los cuales están destinados a los puntos mencionados anteriormente, debido a que realizamos trabajos muy grandes y necesitamos de una buena inversión.</a:t>
            </a:r>
            <a:br>
              <a:rPr lang="es-DO" b="0" i="0" dirty="0">
                <a:solidFill>
                  <a:srgbClr val="000000"/>
                </a:solidFill>
                <a:effectLst/>
                <a:latin typeface="system-ui"/>
              </a:rPr>
            </a:br>
            <a:br>
              <a:rPr lang="es-DO" b="0" i="0" dirty="0">
                <a:solidFill>
                  <a:srgbClr val="000000"/>
                </a:solidFill>
                <a:effectLst/>
                <a:latin typeface="system-ui"/>
              </a:rPr>
            </a:br>
            <a:endParaRPr lang="es-DO" dirty="0"/>
          </a:p>
        </p:txBody>
      </p:sp>
      <p:sp>
        <p:nvSpPr>
          <p:cNvPr id="6" name="CuadroTexto 5">
            <a:extLst>
              <a:ext uri="{FF2B5EF4-FFF2-40B4-BE49-F238E27FC236}">
                <a16:creationId xmlns:a16="http://schemas.microsoft.com/office/drawing/2014/main" id="{EE2ADF5C-EF9D-4AE4-806E-576BCE16DA9A}"/>
              </a:ext>
            </a:extLst>
          </p:cNvPr>
          <p:cNvSpPr txBox="1"/>
          <p:nvPr/>
        </p:nvSpPr>
        <p:spPr>
          <a:xfrm>
            <a:off x="2600325" y="1704975"/>
            <a:ext cx="89281" cy="93703"/>
          </a:xfrm>
          <a:prstGeom prst="rect">
            <a:avLst/>
          </a:prstGeom>
          <a:noFill/>
        </p:spPr>
        <p:txBody>
          <a:bodyPr wrap="square" rtlCol="0">
            <a:spAutoFit/>
          </a:bodyPr>
          <a:lstStyle/>
          <a:p>
            <a:endParaRPr lang="es-DO" dirty="0"/>
          </a:p>
        </p:txBody>
      </p:sp>
      <p:pic>
        <p:nvPicPr>
          <p:cNvPr id="7" name="Picture 2" descr="Qué es el centro de costos y por qué es algo fundamental para las medianas  empresas 2021">
            <a:extLst>
              <a:ext uri="{FF2B5EF4-FFF2-40B4-BE49-F238E27FC236}">
                <a16:creationId xmlns:a16="http://schemas.microsoft.com/office/drawing/2014/main" id="{B2615BA5-3266-4404-822B-3456D067F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527" y="2653313"/>
            <a:ext cx="2757487" cy="155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69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2CA093AE-DFFA-4F08-A1E5-6A62123931C9}"/>
              </a:ext>
            </a:extLst>
          </p:cNvPr>
          <p:cNvSpPr txBox="1"/>
          <p:nvPr/>
        </p:nvSpPr>
        <p:spPr>
          <a:xfrm>
            <a:off x="1375720" y="292027"/>
            <a:ext cx="9440561" cy="637610"/>
          </a:xfrm>
          <a:prstGeom prst="rect">
            <a:avLst/>
          </a:prstGeom>
          <a:noFill/>
        </p:spPr>
        <p:txBody>
          <a:bodyPr wrap="square" rtlCol="0">
            <a:spAutoFit/>
          </a:bodyPr>
          <a:lstStyle/>
          <a:p>
            <a:pPr algn="ctr">
              <a:lnSpc>
                <a:spcPct val="107000"/>
              </a:lnSpc>
              <a:spcAft>
                <a:spcPts val="800"/>
              </a:spcAft>
            </a:pPr>
            <a:r>
              <a:rPr lang="en-US" sz="3600" b="1" dirty="0">
                <a:effectLst>
                  <a:outerShdw blurRad="38100" dist="38100" dir="2700000" algn="tl">
                    <a:srgbClr val="000000">
                      <a:alpha val="43137"/>
                    </a:srgbClr>
                  </a:outerShdw>
                </a:effectLst>
                <a:latin typeface="+mj-lt"/>
                <a:cs typeface="Times New Roman" panose="02020603050405020304" pitchFamily="18" charset="0"/>
              </a:rPr>
              <a:t>Soluciones</a:t>
            </a:r>
            <a:endParaRPr lang="es-DO" sz="3600" b="1" dirty="0">
              <a:effectLst>
                <a:outerShdw blurRad="38100" dist="38100" dir="2700000" algn="tl">
                  <a:srgbClr val="000000">
                    <a:alpha val="43137"/>
                  </a:srgbClr>
                </a:outerShdw>
              </a:effectLst>
              <a:latin typeface="+mj-lt"/>
              <a:cs typeface="Times New Roman" panose="02020603050405020304" pitchFamily="18" charset="0"/>
            </a:endParaRPr>
          </a:p>
        </p:txBody>
      </p:sp>
      <p:pic>
        <p:nvPicPr>
          <p:cNvPr id="13" name="Imagen 12">
            <a:extLst>
              <a:ext uri="{FF2B5EF4-FFF2-40B4-BE49-F238E27FC236}">
                <a16:creationId xmlns:a16="http://schemas.microsoft.com/office/drawing/2014/main" id="{D4CC4D91-32B3-4912-BA2D-A32F1DAAB4F7}"/>
              </a:ext>
            </a:extLst>
          </p:cNvPr>
          <p:cNvPicPr/>
          <p:nvPr/>
        </p:nvPicPr>
        <p:blipFill rotWithShape="1">
          <a:blip r:embed="rId2" cstate="print">
            <a:extLst>
              <a:ext uri="{28A0092B-C50C-407E-A947-70E740481C1C}">
                <a14:useLocalDpi xmlns:a14="http://schemas.microsoft.com/office/drawing/2010/main" val="0"/>
              </a:ext>
            </a:extLst>
          </a:blip>
          <a:srcRect l="11628" t="19078" r="15503" b="17647"/>
          <a:stretch/>
        </p:blipFill>
        <p:spPr bwMode="auto">
          <a:xfrm>
            <a:off x="11026224" y="5743420"/>
            <a:ext cx="1018224" cy="9795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3" name="CuadroTexto 2">
            <a:extLst>
              <a:ext uri="{FF2B5EF4-FFF2-40B4-BE49-F238E27FC236}">
                <a16:creationId xmlns:a16="http://schemas.microsoft.com/office/drawing/2014/main" id="{90B31DC0-ECA5-4D63-A5FB-F29E4D577BC3}"/>
              </a:ext>
            </a:extLst>
          </p:cNvPr>
          <p:cNvSpPr txBox="1"/>
          <p:nvPr/>
        </p:nvSpPr>
        <p:spPr>
          <a:xfrm>
            <a:off x="1499937" y="1576974"/>
            <a:ext cx="9192126" cy="2492990"/>
          </a:xfrm>
          <a:prstGeom prst="rect">
            <a:avLst/>
          </a:prstGeom>
          <a:noFill/>
        </p:spPr>
        <p:txBody>
          <a:bodyPr wrap="square" rtlCol="0">
            <a:spAutoFit/>
          </a:bodyPr>
          <a:lstStyle/>
          <a:p>
            <a:pPr algn="just"/>
            <a:r>
              <a:rPr lang="es-DO" sz="2000" dirty="0">
                <a:latin typeface="Century Gothic (Títulos)"/>
                <a:cs typeface="Times New Roman" panose="02020603050405020304" pitchFamily="18" charset="0"/>
              </a:rPr>
              <a:t>MAXWATTS tiene como solución, ofrecer los mejores diseños eléctricos de manera eficiente y creativa para las empresas.</a:t>
            </a:r>
          </a:p>
          <a:p>
            <a:pPr algn="just"/>
            <a:endParaRPr lang="es-DO" sz="2000" dirty="0">
              <a:latin typeface="Century Gothic (Títulos)"/>
              <a:cs typeface="Times New Roman" panose="02020603050405020304" pitchFamily="18" charset="0"/>
            </a:endParaRPr>
          </a:p>
          <a:p>
            <a:pPr algn="just"/>
            <a:r>
              <a:rPr lang="es-DO" sz="2000" dirty="0">
                <a:latin typeface="Century Gothic (Títulos)"/>
                <a:cs typeface="Times New Roman" panose="02020603050405020304" pitchFamily="18" charset="0"/>
              </a:rPr>
              <a:t>Nuestro enfoque se caracteriza dentro y fuera de la empresa, ya que  que contamos con el mejor equipo de profesionales y expertos en la tecnología de diseños eléctricos.</a:t>
            </a:r>
          </a:p>
          <a:p>
            <a:endParaRPr lang="es-DO"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s-DO" dirty="0">
              <a:latin typeface="Montserrat"/>
            </a:endParaRPr>
          </a:p>
        </p:txBody>
      </p:sp>
      <p:pic>
        <p:nvPicPr>
          <p:cNvPr id="6" name="Picture 2" descr="Cómo encontrar soluciones a los problemas de tu empresa - Empresa Conectada">
            <a:extLst>
              <a:ext uri="{FF2B5EF4-FFF2-40B4-BE49-F238E27FC236}">
                <a16:creationId xmlns:a16="http://schemas.microsoft.com/office/drawing/2014/main" id="{2BEED2AC-62E7-4E32-A891-D5B7194C5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882" y="4255636"/>
            <a:ext cx="3654237" cy="217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23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on">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4321</TotalTime>
  <Words>1000</Words>
  <Application>Microsoft Office PowerPoint</Application>
  <PresentationFormat>Panorámica</PresentationFormat>
  <Paragraphs>78</Paragraphs>
  <Slides>21</Slides>
  <Notes>1</Notes>
  <HiddenSlides>0</HiddenSlides>
  <MMClips>0</MMClips>
  <ScaleCrop>false</ScaleCrop>
  <HeadingPairs>
    <vt:vector size="6" baseType="variant">
      <vt:variant>
        <vt:lpstr>Fuentes usadas</vt:lpstr>
      </vt:variant>
      <vt:variant>
        <vt:i4>9</vt:i4>
      </vt:variant>
      <vt:variant>
        <vt:lpstr>Tema</vt:lpstr>
      </vt:variant>
      <vt:variant>
        <vt:i4>4</vt:i4>
      </vt:variant>
      <vt:variant>
        <vt:lpstr>Títulos de diapositiva</vt:lpstr>
      </vt:variant>
      <vt:variant>
        <vt:i4>21</vt:i4>
      </vt:variant>
    </vt:vector>
  </HeadingPairs>
  <TitlesOfParts>
    <vt:vector size="34" baseType="lpstr">
      <vt:lpstr>Aharoni</vt:lpstr>
      <vt:lpstr>Arial</vt:lpstr>
      <vt:lpstr>Calibri</vt:lpstr>
      <vt:lpstr>Century Gothic</vt:lpstr>
      <vt:lpstr>Century Gothic (Títulos)</vt:lpstr>
      <vt:lpstr>Montserrat</vt:lpstr>
      <vt:lpstr>system-ui</vt:lpstr>
      <vt:lpstr>Times New Roman</vt:lpstr>
      <vt:lpstr>Wingdings 3</vt:lpstr>
      <vt:lpstr>Cover and End Slide Master</vt:lpstr>
      <vt:lpstr>Contents Slide Master</vt:lpstr>
      <vt:lpstr>Section Break Slide Master</vt:lpstr>
      <vt:lpstr>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Robert López</cp:lastModifiedBy>
  <cp:revision>225</cp:revision>
  <dcterms:created xsi:type="dcterms:W3CDTF">2019-01-14T06:35:35Z</dcterms:created>
  <dcterms:modified xsi:type="dcterms:W3CDTF">2021-08-04T22:24:50Z</dcterms:modified>
</cp:coreProperties>
</file>